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9" r:id="rId2"/>
    <p:sldId id="256" r:id="rId3"/>
    <p:sldId id="258" r:id="rId4"/>
    <p:sldId id="259" r:id="rId5"/>
    <p:sldId id="260" r:id="rId6"/>
    <p:sldId id="261" r:id="rId7"/>
    <p:sldId id="265" r:id="rId8"/>
    <p:sldId id="264" r:id="rId9"/>
    <p:sldId id="263" r:id="rId10"/>
    <p:sldId id="269" r:id="rId11"/>
    <p:sldId id="268" r:id="rId12"/>
    <p:sldId id="267" r:id="rId13"/>
    <p:sldId id="266" r:id="rId14"/>
    <p:sldId id="272" r:id="rId15"/>
    <p:sldId id="271" r:id="rId16"/>
    <p:sldId id="270" r:id="rId17"/>
    <p:sldId id="274" r:id="rId18"/>
    <p:sldId id="275"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99"/>
    <a:srgbClr val="FF9900"/>
    <a:srgbClr val="66FF33"/>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4" autoAdjust="0"/>
    <p:restoredTop sz="94709" autoAdjust="0"/>
  </p:normalViewPr>
  <p:slideViewPr>
    <p:cSldViewPr>
      <p:cViewPr>
        <p:scale>
          <a:sx n="66" d="100"/>
          <a:sy n="66" d="100"/>
        </p:scale>
        <p:origin x="-7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1D473-35F2-493F-A82D-87C9B5CC2428}" type="datetimeFigureOut">
              <a:rPr lang="en-US" smtClean="0"/>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F9F01-7BFF-4341-AA43-471F4BAA0E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F9F01-7BFF-4341-AA43-471F4BAA0E67}"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0420A4C-DF2A-44BC-BFD9-A28DF816F404}" type="datetimeFigureOut">
              <a:rPr lang="en-US" smtClean="0"/>
              <a:t>3/26/2012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0BD0C6B-C037-47EF-B2FA-735B9D455490}"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D0C6B-C037-47EF-B2FA-735B9D4554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D0C6B-C037-47EF-B2FA-735B9D4554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BD0C6B-C037-47EF-B2FA-735B9D4554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0420A4C-DF2A-44BC-BFD9-A28DF816F404}" type="datetimeFigureOut">
              <a:rPr lang="en-US" smtClean="0"/>
              <a:t>3/26/2012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0BD0C6B-C037-47EF-B2FA-735B9D455490}"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0BD0C6B-C037-47EF-B2FA-735B9D455490}"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0BD0C6B-C037-47EF-B2FA-735B9D4554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0BD0C6B-C037-47EF-B2FA-735B9D455490}"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0420A4C-DF2A-44BC-BFD9-A28DF816F404}" type="datetimeFigureOut">
              <a:rPr lang="en-US" smtClean="0"/>
              <a:t>3/26/2012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0BD0C6B-C037-47EF-B2FA-735B9D4554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0420A4C-DF2A-44BC-BFD9-A28DF816F404}" type="datetimeFigureOut">
              <a:rPr lang="en-US" smtClean="0"/>
              <a:t>3/26/2012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0BD0C6B-C037-47EF-B2FA-735B9D455490}"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0420A4C-DF2A-44BC-BFD9-A28DF816F404}" type="datetimeFigureOut">
              <a:rPr lang="en-US" smtClean="0"/>
              <a:t>3/26/2012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0BD0C6B-C037-47EF-B2FA-735B9D455490}"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0420A4C-DF2A-44BC-BFD9-A28DF816F404}" type="datetimeFigureOut">
              <a:rPr lang="en-US" smtClean="0"/>
              <a:t>3/26/2012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0BD0C6B-C037-47EF-B2FA-735B9D455490}"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blip>
          <a:srcRec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228600" y="304800"/>
            <a:ext cx="8686800" cy="617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6">
                    <a:lumMod val="20000"/>
                    <a:lumOff val="80000"/>
                  </a:schemeClr>
                </a:solidFill>
                <a:prstDash val="solid"/>
                <a:miter lim="800000"/>
              </a:ln>
              <a:noFill/>
              <a:effectLst>
                <a:outerShdw blurRad="25500" dist="23000" dir="7020000" algn="tl">
                  <a:srgbClr val="000000">
                    <a:alpha val="50000"/>
                  </a:srgbClr>
                </a:outerShdw>
              </a:effectLst>
            </a:endParaRPr>
          </a:p>
        </p:txBody>
      </p:sp>
      <p:sp>
        <p:nvSpPr>
          <p:cNvPr id="4" name="Title 1"/>
          <p:cNvSpPr txBox="1">
            <a:spLocks/>
          </p:cNvSpPr>
          <p:nvPr/>
        </p:nvSpPr>
        <p:spPr>
          <a:xfrm>
            <a:off x="3124200" y="4495800"/>
            <a:ext cx="5638800" cy="1905000"/>
          </a:xfrm>
          <a:prstGeom prst="rect">
            <a:avLst/>
          </a:prstGeom>
          <a:solidFill>
            <a:srgbClr val="7030A0"/>
          </a:solidFill>
        </p:spPr>
        <p:txBody>
          <a:bodyPr rIns="91440" anchor="b">
            <a:normAutofit/>
            <a:scene3d>
              <a:camera prst="orthographicFront">
                <a:rot lat="0" lon="0" rev="0"/>
              </a:camera>
              <a:lightRig rig="threePt" dir="t">
                <a:rot lat="0" lon="0" rev="2400000"/>
              </a:lightRig>
            </a:scene3d>
            <a:sp3d z="6350" extrusionH="25400" prstMaterial="powder">
              <a:bevelT w="127000" h="0"/>
              <a:bevelB w="152400" h="8255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uLnTx/>
                <a:uFillTx/>
                <a:latin typeface="Algerian" pitchFamily="82" charset="0"/>
                <a:ea typeface="+mj-ea"/>
                <a:cs typeface="+mj-cs"/>
              </a:rPr>
              <a:t>Tee</a:t>
            </a:r>
            <a:r>
              <a:rPr kumimoji="0" lang="en-US" sz="5000" b="0" i="0" u="none" strike="noStrike" kern="1200" cap="none" spc="0" normalizeH="0" noProof="0" dirty="0" smtClean="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uLnTx/>
                <a:uFillTx/>
                <a:latin typeface="Algerian" pitchFamily="82" charset="0"/>
                <a:ea typeface="+mj-ea"/>
                <a:cs typeface="+mj-cs"/>
              </a:rPr>
              <a:t> - 410</a:t>
            </a:r>
            <a:endParaRPr kumimoji="0" lang="en-US" sz="5000" b="0" i="0" u="none" strike="noStrike" kern="1200" cap="none" spc="0" normalizeH="0" baseline="0" noProof="0" dirty="0" smtClean="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uLnTx/>
              <a:uFillTx/>
              <a:latin typeface="Algerian" pitchFamily="82" charset="0"/>
              <a:ea typeface="+mj-ea"/>
              <a:cs typeface="+mj-cs"/>
            </a:endParaRPr>
          </a:p>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uLnTx/>
                <a:uFillTx/>
                <a:latin typeface="Algerian" pitchFamily="82" charset="0"/>
                <a:ea typeface="+mj-ea"/>
                <a:cs typeface="+mj-cs"/>
              </a:rPr>
              <a:t>Project - 1</a:t>
            </a:r>
            <a:endParaRPr kumimoji="0" lang="en-US" sz="5000" b="0" i="0" u="none" strike="noStrike" kern="1200" cap="none" spc="0" normalizeH="0" baseline="0" noProof="0" dirty="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uLnTx/>
              <a:uFillTx/>
              <a:latin typeface="Algerian" pitchFamily="82" charset="0"/>
              <a:ea typeface="+mj-ea"/>
              <a:cs typeface="+mj-cs"/>
            </a:endParaRPr>
          </a:p>
        </p:txBody>
      </p:sp>
      <p:sp>
        <p:nvSpPr>
          <p:cNvPr id="5" name="Title 1"/>
          <p:cNvSpPr txBox="1">
            <a:spLocks/>
          </p:cNvSpPr>
          <p:nvPr/>
        </p:nvSpPr>
        <p:spPr>
          <a:xfrm>
            <a:off x="228600" y="228600"/>
            <a:ext cx="8534400" cy="2286000"/>
          </a:xfrm>
          <a:prstGeom prst="rect">
            <a:avLst/>
          </a:prstGeom>
          <a:solidFill>
            <a:schemeClr val="tx1">
              <a:lumMod val="95000"/>
            </a:schemeClr>
          </a:solidFill>
          <a:ln>
            <a:solidFill>
              <a:schemeClr val="accent1">
                <a:lumMod val="75000"/>
              </a:schemeClr>
            </a:solidFill>
          </a:ln>
        </p:spPr>
        <p:txBody>
          <a:bodyPr rIns="91440" anchor="b">
            <a:normAutofit/>
            <a:scene3d>
              <a:camera prst="orthographicFront">
                <a:rot lat="0" lon="0" rev="0"/>
              </a:camera>
              <a:lightRig rig="threePt" dir="t">
                <a:rot lat="0" lon="0" rev="2400000"/>
              </a:lightRig>
            </a:scene3d>
            <a:sp3d z="6350" extrusionH="25400" prstMaterial="powder">
              <a:bevelT w="127000" h="0"/>
              <a:bevelB w="152400" h="82550"/>
            </a:sp3d>
          </a:bodyPr>
          <a:lstStyle/>
          <a:p>
            <a:pPr marL="54864" marR="0" lvl="0" indent="0"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w="3200">
                  <a:solidFill>
                    <a:schemeClr val="tx1">
                      <a:alpha val="25000"/>
                    </a:schemeClr>
                  </a:solidFill>
                  <a:prstDash val="solid"/>
                  <a:round/>
                </a:ln>
                <a:solidFill>
                  <a:schemeClr val="accent1">
                    <a:lumMod val="7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Presentation </a:t>
            </a:r>
          </a:p>
          <a:p>
            <a:pPr marL="54864"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smtClean="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endParaRPr>
          </a:p>
          <a:p>
            <a:pPr marL="54864"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w="3200">
                  <a:solidFill>
                    <a:schemeClr val="tx1">
                      <a:alpha val="25000"/>
                    </a:schemeClr>
                  </a:solidFill>
                  <a:prstDash val="solid"/>
                  <a:round/>
                </a:ln>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 </a:t>
            </a:r>
            <a:r>
              <a:rPr kumimoji="0" lang="en-US" sz="2000" b="0" i="0" u="none" strike="noStrike" kern="1200" cap="none" spc="0" normalizeH="0" baseline="0" noProof="0" dirty="0" smtClean="0">
                <a:ln w="3200">
                  <a:solidFill>
                    <a:schemeClr val="tx1">
                      <a:alpha val="25000"/>
                    </a:schemeClr>
                  </a:solidFill>
                  <a:prstDash val="solid"/>
                  <a:round/>
                </a:ln>
                <a:solidFill>
                  <a:schemeClr val="bg1">
                    <a:lumMod val="85000"/>
                    <a:lumOff val="1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On</a:t>
            </a:r>
          </a:p>
          <a:p>
            <a:pPr marL="54864" marR="0" lvl="0" indent="0" algn="ctr" defTabSz="914400" rtl="0" eaLnBrk="1" fontAlgn="auto" latinLnBrk="0" hangingPunct="1">
              <a:lnSpc>
                <a:spcPct val="100000"/>
              </a:lnSpc>
              <a:spcBef>
                <a:spcPct val="0"/>
              </a:spcBef>
              <a:spcAft>
                <a:spcPts val="0"/>
              </a:spcAft>
              <a:buClrTx/>
              <a:buSzTx/>
              <a:buFontTx/>
              <a:buNone/>
              <a:tabLst/>
              <a:defRPr/>
            </a:pPr>
            <a:endParaRPr lang="en-US" sz="300" dirty="0">
              <a:ln w="3200">
                <a:solidFill>
                  <a:schemeClr val="tx1">
                    <a:alpha val="25000"/>
                  </a:schemeClr>
                </a:solidFill>
                <a:prstDash val="solid"/>
                <a:round/>
              </a:ln>
              <a:solidFill>
                <a:schemeClr val="tx1">
                  <a:alpha val="50000"/>
                </a:schemeClr>
              </a:solidFill>
              <a:effectLst>
                <a:outerShdw blurRad="38100" dist="25500" dir="5400000" algn="tl" rotWithShape="0">
                  <a:srgbClr val="000000">
                    <a:satMod val="180000"/>
                    <a:alpha val="75000"/>
                  </a:srgbClr>
                </a:outerShdw>
              </a:effectLst>
              <a:latin typeface="Tahoma" pitchFamily="34" charset="0"/>
              <a:ea typeface="+mj-ea"/>
              <a:cs typeface="Tahoma" pitchFamily="34" charset="0"/>
            </a:endParaRPr>
          </a:p>
          <a:p>
            <a:pPr marL="54864"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w="3200">
                  <a:solidFill>
                    <a:schemeClr val="tx1">
                      <a:alpha val="25000"/>
                    </a:schemeClr>
                  </a:solidFill>
                  <a:prstDash val="solid"/>
                  <a:round/>
                </a:ln>
                <a:solidFill>
                  <a:schemeClr val="accent6">
                    <a:lumMod val="7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Cronological</a:t>
            </a:r>
            <a:r>
              <a:rPr kumimoji="0" lang="en-US" sz="4000" b="0" i="0" u="none" strike="noStrike" kern="1200" cap="none" spc="0" normalizeH="0" baseline="0" noProof="0" dirty="0" smtClean="0">
                <a:ln w="3200">
                  <a:solidFill>
                    <a:schemeClr val="tx1">
                      <a:alpha val="25000"/>
                    </a:schemeClr>
                  </a:solidFill>
                  <a:prstDash val="solid"/>
                  <a:round/>
                </a:ln>
                <a:solidFill>
                  <a:schemeClr val="accent6">
                    <a:lumMod val="7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 </a:t>
            </a:r>
            <a:r>
              <a:rPr kumimoji="0" lang="en-US" sz="4000" b="0" i="0" u="none" strike="noStrike" kern="1200" cap="none" spc="0" normalizeH="0" baseline="0" noProof="0" dirty="0" err="1" smtClean="0">
                <a:ln w="3200">
                  <a:solidFill>
                    <a:schemeClr val="tx1">
                      <a:alpha val="25000"/>
                    </a:schemeClr>
                  </a:solidFill>
                  <a:prstDash val="solid"/>
                  <a:round/>
                </a:ln>
                <a:solidFill>
                  <a:schemeClr val="accent6">
                    <a:lumMod val="7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Depelopment</a:t>
            </a:r>
            <a:r>
              <a:rPr kumimoji="0" lang="en-US" sz="4000" b="0" i="0" u="none" strike="noStrike" kern="1200" cap="none" spc="0" normalizeH="0" baseline="0" noProof="0" dirty="0" smtClean="0">
                <a:ln w="3200">
                  <a:solidFill>
                    <a:schemeClr val="tx1">
                      <a:alpha val="25000"/>
                    </a:schemeClr>
                  </a:solidFill>
                  <a:prstDash val="solid"/>
                  <a:round/>
                </a:ln>
                <a:solidFill>
                  <a:schemeClr val="accent6">
                    <a:lumMod val="7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rPr>
              <a:t> of Loom</a:t>
            </a:r>
            <a:endParaRPr kumimoji="0" lang="en-US" sz="4000" b="0" i="0" u="none" strike="noStrike" kern="1200" cap="none" spc="0" normalizeH="0" baseline="0" noProof="0" dirty="0">
              <a:ln w="3200">
                <a:solidFill>
                  <a:schemeClr val="tx1">
                    <a:alpha val="25000"/>
                  </a:schemeClr>
                </a:solidFill>
                <a:prstDash val="solid"/>
                <a:round/>
              </a:ln>
              <a:solidFill>
                <a:schemeClr val="accent6">
                  <a:lumMod val="75000"/>
                </a:schemeClr>
              </a:solidFill>
              <a:effectLst>
                <a:outerShdw blurRad="38100" dist="25500" dir="5400000" algn="tl" rotWithShape="0">
                  <a:srgbClr val="000000">
                    <a:satMod val="180000"/>
                    <a:alpha val="75000"/>
                  </a:srgbClr>
                </a:outerShdw>
              </a:effectLst>
              <a:uLnTx/>
              <a:uFillTx/>
              <a:latin typeface="Tahoma" pitchFamily="34" charset="0"/>
              <a:ea typeface="+mj-ea"/>
              <a:cs typeface="Tahoma" pitchFamily="34" charset="0"/>
            </a:endParaRPr>
          </a:p>
        </p:txBody>
      </p:sp>
      <p:pic>
        <p:nvPicPr>
          <p:cNvPr id="31746" name="Picture 2"/>
          <p:cNvPicPr>
            <a:picLocks noChangeAspect="1" noChangeArrowheads="1"/>
          </p:cNvPicPr>
          <p:nvPr/>
        </p:nvPicPr>
        <p:blipFill>
          <a:blip r:embed="rId3"/>
          <a:srcRect/>
          <a:stretch>
            <a:fillRect/>
          </a:stretch>
        </p:blipFill>
        <p:spPr bwMode="auto">
          <a:xfrm>
            <a:off x="2209800" y="4572000"/>
            <a:ext cx="2630343" cy="1762463"/>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6477000" y="2590800"/>
            <a:ext cx="2076450" cy="19103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dirty="0" err="1" smtClean="0"/>
              <a:t>Chittaranjan</a:t>
            </a:r>
            <a:r>
              <a:rPr lang="en-US" dirty="0" smtClean="0"/>
              <a:t> Loom</a:t>
            </a:r>
            <a:endParaRPr lang="en-US" dirty="0"/>
          </a:p>
        </p:txBody>
      </p:sp>
      <p:sp>
        <p:nvSpPr>
          <p:cNvPr id="22530" name="Rectangle 3"/>
          <p:cNvSpPr>
            <a:spLocks noGrp="1" noChangeArrowheads="1"/>
          </p:cNvSpPr>
          <p:nvPr>
            <p:ph type="body" idx="4294967295"/>
          </p:nvPr>
        </p:nvSpPr>
        <p:spPr bwMode="auto">
          <a:xfrm>
            <a:off x="533400" y="31242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Black" pitchFamily="34" charset="0"/>
              </a:rPr>
              <a:t>     This loom is invented at 1734 in India. It was the simplest loom but the beginning time of modern loom after invention of this loom we develop the loom rapidly.</a:t>
            </a:r>
            <a:endParaRPr kumimoji="0" lang="en-US" sz="3200" b="0" i="0" u="none" strike="noStrike" cap="none" normalizeH="0" baseline="0" dirty="0" smtClean="0">
              <a:ln>
                <a:noFill/>
              </a:ln>
              <a:solidFill>
                <a:schemeClr val="tx1"/>
              </a:solidFill>
              <a:effectLst/>
              <a:latin typeface="Arial Black"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500"/>
                            </p:stCondLst>
                            <p:childTnLst>
                              <p:par>
                                <p:cTn id="11" presetID="19" presetClass="entr" presetSubtype="10" fill="hold" grpId="0" nodeType="after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p:cTn id="13" dur="5000" fill="hold"/>
                                        <p:tgtEl>
                                          <p:spTgt spid="22530">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253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sz="half" idx="4294967295"/>
          </p:nvPr>
        </p:nvSpPr>
        <p:spPr bwMode="auto">
          <a:xfrm>
            <a:off x="152400" y="1600200"/>
            <a:ext cx="4343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endParaRPr kumimoji="0" lang="en-US" sz="1800" b="0" i="0" u="none" strike="noStrike" cap="none" normalizeH="0" baseline="0" dirty="0" smtClean="0">
              <a:ln>
                <a:noFill/>
              </a:ln>
              <a:solidFill>
                <a:schemeClr val="tx1"/>
              </a:solidFill>
              <a:effectLst/>
              <a:latin typeface="Arial Black" pitchFamily="34" charset="0"/>
            </a:endParaRPr>
          </a:p>
          <a:p>
            <a:pPr marL="342900" marR="0" lvl="0" indent="-342900" algn="just"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Black" pitchFamily="34" charset="0"/>
              </a:rPr>
              <a:t>     Geo. </a:t>
            </a:r>
            <a:r>
              <a:rPr kumimoji="0" lang="en-US" sz="1800" b="0" i="0" u="none" strike="noStrike" cap="none" normalizeH="0" baseline="0" dirty="0" err="1" smtClean="0">
                <a:ln>
                  <a:noFill/>
                </a:ln>
                <a:solidFill>
                  <a:schemeClr val="tx1"/>
                </a:solidFill>
                <a:effectLst/>
                <a:latin typeface="Arial Black" pitchFamily="34" charset="0"/>
              </a:rPr>
              <a:t>Hattersley</a:t>
            </a:r>
            <a:r>
              <a:rPr kumimoji="0" lang="en-US" sz="1800" b="0" i="0" u="none" strike="noStrike" cap="none" normalizeH="0" baseline="0" dirty="0" smtClean="0">
                <a:ln>
                  <a:noFill/>
                </a:ln>
                <a:solidFill>
                  <a:schemeClr val="tx1"/>
                </a:solidFill>
                <a:effectLst/>
                <a:latin typeface="Arial Black" pitchFamily="34" charset="0"/>
              </a:rPr>
              <a:t> was a textile machinery manufacturer from </a:t>
            </a:r>
            <a:r>
              <a:rPr kumimoji="0" lang="en-US" sz="1800" b="0" i="0" u="none" strike="noStrike" cap="none" normalizeH="0" baseline="0" dirty="0" err="1" smtClean="0">
                <a:ln>
                  <a:noFill/>
                </a:ln>
                <a:solidFill>
                  <a:schemeClr val="tx1"/>
                </a:solidFill>
                <a:effectLst/>
                <a:latin typeface="Arial Black" pitchFamily="34" charset="0"/>
              </a:rPr>
              <a:t>Keighley</a:t>
            </a:r>
            <a:r>
              <a:rPr kumimoji="0" lang="en-US" sz="1800" b="0" i="0" u="none" strike="noStrike" cap="none" normalizeH="0" baseline="0" dirty="0" smtClean="0">
                <a:ln>
                  <a:noFill/>
                </a:ln>
                <a:solidFill>
                  <a:schemeClr val="tx1"/>
                </a:solidFill>
                <a:effectLst/>
                <a:latin typeface="Arial Black" pitchFamily="34" charset="0"/>
              </a:rPr>
              <a:t>, West Yorkshire in England, founded in 1789 and responsible for the </a:t>
            </a:r>
            <a:r>
              <a:rPr kumimoji="0" lang="en-US" sz="1800" b="0" i="0" u="none" strike="noStrike" cap="none" normalizeH="0" baseline="0" dirty="0" err="1" smtClean="0">
                <a:ln>
                  <a:noFill/>
                </a:ln>
                <a:solidFill>
                  <a:schemeClr val="tx1"/>
                </a:solidFill>
                <a:effectLst/>
                <a:latin typeface="Arial Black" pitchFamily="34" charset="0"/>
              </a:rPr>
              <a:t>Hattersley</a:t>
            </a:r>
            <a:r>
              <a:rPr kumimoji="0" lang="en-US" sz="1800" b="0" i="0" u="none" strike="noStrike" cap="none" normalizeH="0" baseline="0" dirty="0" smtClean="0">
                <a:ln>
                  <a:noFill/>
                </a:ln>
                <a:solidFill>
                  <a:schemeClr val="tx1"/>
                </a:solidFill>
                <a:effectLst/>
                <a:latin typeface="Arial Black" pitchFamily="34" charset="0"/>
              </a:rPr>
              <a:t> Standard Loom and other types of loom. </a:t>
            </a:r>
            <a:r>
              <a:rPr kumimoji="0" lang="en-US" sz="1800" b="0" i="0" u="none" strike="noStrike" cap="none" normalizeH="0" baseline="0" dirty="0" err="1" smtClean="0">
                <a:ln>
                  <a:noFill/>
                </a:ln>
                <a:solidFill>
                  <a:schemeClr val="tx1"/>
                </a:solidFill>
                <a:effectLst/>
                <a:latin typeface="Arial Black" pitchFamily="34" charset="0"/>
              </a:rPr>
              <a:t>Hattersley</a:t>
            </a:r>
            <a:r>
              <a:rPr kumimoji="0" lang="en-US" sz="1800" b="0" i="0" u="none" strike="noStrike" cap="none" normalizeH="0" baseline="0" dirty="0" smtClean="0">
                <a:ln>
                  <a:noFill/>
                </a:ln>
                <a:solidFill>
                  <a:schemeClr val="tx1"/>
                </a:solidFill>
                <a:effectLst/>
                <a:latin typeface="Arial Black" pitchFamily="34" charset="0"/>
              </a:rPr>
              <a:t> Dobby Loom In 1867 George </a:t>
            </a:r>
            <a:r>
              <a:rPr kumimoji="0" lang="en-US" sz="1800" b="0" i="0" u="none" strike="noStrike" cap="none" normalizeH="0" baseline="0" dirty="0" err="1" smtClean="0">
                <a:ln>
                  <a:noFill/>
                </a:ln>
                <a:solidFill>
                  <a:schemeClr val="tx1"/>
                </a:solidFill>
                <a:effectLst/>
                <a:latin typeface="Arial Black" pitchFamily="34" charset="0"/>
              </a:rPr>
              <a:t>Hattersley</a:t>
            </a:r>
            <a:r>
              <a:rPr kumimoji="0" lang="en-US" sz="1800" b="0" i="0" u="none" strike="noStrike" cap="none" normalizeH="0" baseline="0" dirty="0" smtClean="0">
                <a:ln>
                  <a:noFill/>
                </a:ln>
                <a:solidFill>
                  <a:schemeClr val="tx1"/>
                </a:solidFill>
                <a:effectLst/>
                <a:latin typeface="Arial Black" pitchFamily="34" charset="0"/>
              </a:rPr>
              <a:t> and Sons created a loom with a dobby head. A dobby a mechanical </a:t>
            </a:r>
            <a:r>
              <a:rPr kumimoji="0" lang="en-US" sz="1800" b="0" i="0" u="none" strike="noStrike" cap="none" normalizeH="0" baseline="0" dirty="0" err="1" smtClean="0">
                <a:ln>
                  <a:noFill/>
                </a:ln>
                <a:solidFill>
                  <a:schemeClr val="tx1"/>
                </a:solidFill>
                <a:effectLst/>
                <a:latin typeface="Arial Black" pitchFamily="34" charset="0"/>
              </a:rPr>
              <a:t>heald</a:t>
            </a:r>
            <a:r>
              <a:rPr kumimoji="0" lang="en-US" sz="1800" b="0" i="0" u="none" strike="noStrike" cap="none" normalizeH="0" baseline="0" dirty="0" smtClean="0">
                <a:ln>
                  <a:noFill/>
                </a:ln>
                <a:solidFill>
                  <a:schemeClr val="tx1"/>
                </a:solidFill>
                <a:effectLst/>
                <a:latin typeface="Arial Black" pitchFamily="34" charset="0"/>
              </a:rPr>
              <a:t> lifting device which allowed weaving of much more intricate patterns on any looms to which it was fitted. </a:t>
            </a:r>
            <a:endParaRPr kumimoji="0" lang="en-US" sz="2800" b="0" i="0" u="none" strike="noStrike" cap="none" normalizeH="0" baseline="0" dirty="0" smtClean="0">
              <a:ln>
                <a:noFill/>
              </a:ln>
              <a:solidFill>
                <a:schemeClr val="tx1"/>
              </a:solidFill>
              <a:effectLst/>
              <a:latin typeface="Arial Black" pitchFamily="34" charset="0"/>
            </a:endParaRPr>
          </a:p>
        </p:txBody>
      </p:sp>
      <p:graphicFrame>
        <p:nvGraphicFramePr>
          <p:cNvPr id="23555" name="Object 6"/>
          <p:cNvGraphicFramePr>
            <a:graphicFrameLocks noChangeAspect="1"/>
          </p:cNvGraphicFramePr>
          <p:nvPr>
            <p:ph sz="half" idx="4294967295"/>
          </p:nvPr>
        </p:nvGraphicFramePr>
        <p:xfrm>
          <a:off x="5029200" y="2057400"/>
          <a:ext cx="3581400" cy="3962400"/>
        </p:xfrm>
        <a:graphic>
          <a:graphicData uri="http://schemas.openxmlformats.org/presentationml/2006/ole">
            <p:oleObj spid="_x0000_s23555" name="Picture" r:id="rId4" imgW="10159217" imgH="8709677" progId="StaticMetafile">
              <p:embed/>
            </p:oleObj>
          </a:graphicData>
        </a:graphic>
      </p:graphicFrame>
      <p:sp>
        <p:nvSpPr>
          <p:cNvPr id="4" name="Title 1"/>
          <p:cNvSpPr>
            <a:spLocks noGrp="1"/>
          </p:cNvSpPr>
          <p:nvPr>
            <p:ph type="title"/>
          </p:nvPr>
        </p:nvSpPr>
        <p:spPr>
          <a:xfrm>
            <a:off x="457200" y="0"/>
            <a:ext cx="8229600" cy="1066800"/>
          </a:xfrm>
        </p:spPr>
        <p:txBody>
          <a:bodyPr>
            <a:normAutofit/>
          </a:bodyPr>
          <a:lstStyle/>
          <a:p>
            <a:pPr algn="ctr"/>
            <a:r>
              <a:rPr lang="en-US" dirty="0" err="1" smtClean="0"/>
              <a:t>Hattersley</a:t>
            </a:r>
            <a:r>
              <a:rPr lang="en-US" dirty="0" smtClean="0"/>
              <a:t> Loom</a:t>
            </a:r>
            <a:endParaRPr lang="en-US" dirty="0"/>
          </a:p>
        </p:txBody>
      </p:sp>
    </p:spTree>
  </p:cSld>
  <p:clrMapOvr>
    <a:masterClrMapping/>
  </p:clrMapOvr>
  <p:transition spd="slow">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2057400"/>
            <a:ext cx="4572000" cy="3970318"/>
          </a:xfrm>
          <a:prstGeom prst="rect">
            <a:avLst/>
          </a:prstGeom>
        </p:spPr>
        <p:txBody>
          <a:bodyPr>
            <a:spAutoFit/>
          </a:bodyPr>
          <a:lstStyle/>
          <a:p>
            <a:pPr marL="342900" lvl="0" indent="-342900" algn="just" eaLnBrk="0" fontAlgn="base" hangingPunct="0">
              <a:spcBef>
                <a:spcPct val="20000"/>
              </a:spcBef>
              <a:spcAft>
                <a:spcPct val="0"/>
              </a:spcAft>
            </a:pPr>
            <a:r>
              <a:rPr lang="en-US" dirty="0" smtClean="0">
                <a:latin typeface="Arial Black" pitchFamily="34" charset="0"/>
              </a:rPr>
              <a:t>     </a:t>
            </a:r>
            <a:r>
              <a:rPr lang="en-US" dirty="0" err="1" smtClean="0">
                <a:latin typeface="Arial Black" pitchFamily="34" charset="0"/>
              </a:rPr>
              <a:t>Hattersley</a:t>
            </a:r>
            <a:r>
              <a:rPr lang="en-US" dirty="0" smtClean="0">
                <a:latin typeface="Arial Black" pitchFamily="34" charset="0"/>
              </a:rPr>
              <a:t> </a:t>
            </a:r>
            <a:r>
              <a:rPr lang="en-US" dirty="0">
                <a:latin typeface="Arial Black" pitchFamily="34" charset="0"/>
              </a:rPr>
              <a:t>Narrow Fabric Loom In 1908 </a:t>
            </a:r>
            <a:r>
              <a:rPr lang="en-US" dirty="0" err="1">
                <a:latin typeface="Arial Black" pitchFamily="34" charset="0"/>
              </a:rPr>
              <a:t>Hattersley</a:t>
            </a:r>
            <a:r>
              <a:rPr lang="en-US" dirty="0">
                <a:latin typeface="Arial Black" pitchFamily="34" charset="0"/>
              </a:rPr>
              <a:t> developed the world's first </a:t>
            </a:r>
            <a:r>
              <a:rPr lang="en-US" dirty="0" err="1">
                <a:latin typeface="Arial Black" pitchFamily="34" charset="0"/>
              </a:rPr>
              <a:t>smallware</a:t>
            </a:r>
            <a:r>
              <a:rPr lang="en-US" dirty="0">
                <a:latin typeface="Arial Black" pitchFamily="34" charset="0"/>
              </a:rPr>
              <a:t> (or narrow fabric) loom, these were suitable for weaving wicks for oil lamps, and the webbing that is used in the automotive industry. In 1919. </a:t>
            </a:r>
            <a:r>
              <a:rPr lang="en-US" dirty="0" err="1">
                <a:latin typeface="Arial Black" pitchFamily="34" charset="0"/>
              </a:rPr>
              <a:t>Hattersley</a:t>
            </a:r>
            <a:r>
              <a:rPr lang="en-US" dirty="0">
                <a:latin typeface="Arial Black" pitchFamily="34" charset="0"/>
              </a:rPr>
              <a:t> Domestic Loom. Which is mostly used for small domestic production. </a:t>
            </a:r>
            <a:r>
              <a:rPr lang="en-US" dirty="0" err="1">
                <a:latin typeface="Arial Black" pitchFamily="34" charset="0"/>
              </a:rPr>
              <a:t>Hattersley</a:t>
            </a:r>
            <a:r>
              <a:rPr lang="en-US" dirty="0">
                <a:latin typeface="Arial Black" pitchFamily="34" charset="0"/>
              </a:rPr>
              <a:t> Standard Loom In 1921 the </a:t>
            </a:r>
            <a:r>
              <a:rPr lang="en-US" dirty="0" err="1">
                <a:latin typeface="Arial Black" pitchFamily="34" charset="0"/>
              </a:rPr>
              <a:t>Hattersley</a:t>
            </a:r>
            <a:r>
              <a:rPr lang="en-US" dirty="0">
                <a:latin typeface="Arial Black" pitchFamily="34" charset="0"/>
              </a:rPr>
              <a:t> Standard Loom, designed and built by the company.</a:t>
            </a:r>
            <a:endParaRPr kumimoji="0" lang="en-US" sz="2800" b="0" i="0" u="none" strike="noStrike" cap="none" normalizeH="0" baseline="0" dirty="0" smtClean="0">
              <a:ln>
                <a:noFill/>
              </a:ln>
              <a:solidFill>
                <a:schemeClr val="tx1"/>
              </a:solidFill>
              <a:effectLst/>
              <a:latin typeface="Arial Black" pitchFamily="34" charset="0"/>
            </a:endParaRPr>
          </a:p>
        </p:txBody>
      </p:sp>
      <p:graphicFrame>
        <p:nvGraphicFramePr>
          <p:cNvPr id="24578" name="Object 6"/>
          <p:cNvGraphicFramePr>
            <a:graphicFrameLocks noChangeAspect="1"/>
          </p:cNvGraphicFramePr>
          <p:nvPr/>
        </p:nvGraphicFramePr>
        <p:xfrm>
          <a:off x="5029200" y="2057400"/>
          <a:ext cx="3581400" cy="3962400"/>
        </p:xfrm>
        <a:graphic>
          <a:graphicData uri="http://schemas.openxmlformats.org/presentationml/2006/ole">
            <p:oleObj spid="_x0000_s24578" name="Picture" r:id="rId4" imgW="10159217" imgH="8709677" progId="StaticMetafile">
              <p:embed/>
            </p:oleObj>
          </a:graphicData>
        </a:graphic>
      </p:graphicFrame>
      <p:sp>
        <p:nvSpPr>
          <p:cNvPr id="4" name="Title 1"/>
          <p:cNvSpPr>
            <a:spLocks noGrp="1"/>
          </p:cNvSpPr>
          <p:nvPr>
            <p:ph type="title"/>
          </p:nvPr>
        </p:nvSpPr>
        <p:spPr>
          <a:xfrm>
            <a:off x="457200" y="0"/>
            <a:ext cx="8229600" cy="1066800"/>
          </a:xfrm>
        </p:spPr>
        <p:txBody>
          <a:bodyPr>
            <a:normAutofit/>
          </a:bodyPr>
          <a:lstStyle/>
          <a:p>
            <a:pPr algn="ctr"/>
            <a:r>
              <a:rPr lang="en-US" dirty="0" err="1" smtClean="0"/>
              <a:t>Hattersley</a:t>
            </a:r>
            <a:r>
              <a:rPr lang="en-US" dirty="0" smtClean="0"/>
              <a:t> Loom</a:t>
            </a:r>
            <a:endParaRPr lang="en-US" dirty="0"/>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sz="half" idx="4294967295"/>
          </p:nvPr>
        </p:nvSpPr>
        <p:spPr bwMode="auto">
          <a:xfrm>
            <a:off x="457200" y="1905000"/>
            <a:ext cx="3733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Black" pitchFamily="34" charset="0"/>
              </a:rPr>
              <a:t>      A power loom is a </a:t>
            </a:r>
            <a:r>
              <a:rPr kumimoji="0" lang="en-US" sz="1800" b="0" i="0" u="none" strike="noStrike" cap="none" normalizeH="0" baseline="0" dirty="0" err="1" smtClean="0">
                <a:ln>
                  <a:noFill/>
                </a:ln>
                <a:solidFill>
                  <a:schemeClr val="tx1"/>
                </a:solidFill>
                <a:effectLst/>
                <a:latin typeface="Arial Black" pitchFamily="34" charset="0"/>
              </a:rPr>
              <a:t>mechanised</a:t>
            </a:r>
            <a:r>
              <a:rPr kumimoji="0" lang="en-US" sz="1800" b="0" i="0" u="none" strike="noStrike" cap="none" normalizeH="0" baseline="0" dirty="0" smtClean="0">
                <a:ln>
                  <a:noFill/>
                </a:ln>
                <a:solidFill>
                  <a:schemeClr val="tx1"/>
                </a:solidFill>
                <a:effectLst/>
                <a:latin typeface="Arial Black" pitchFamily="34" charset="0"/>
              </a:rPr>
              <a:t> loom powered by a line shaft. The first power loom was designed in 1784 by Edmund Cartwright and first built in 1785. It was refined over the next 47 years until a design by </a:t>
            </a:r>
            <a:r>
              <a:rPr kumimoji="0" lang="en-US" sz="1800" b="0" i="0" u="none" strike="noStrike" cap="none" normalizeH="0" baseline="0" dirty="0" err="1" smtClean="0">
                <a:ln>
                  <a:noFill/>
                </a:ln>
                <a:solidFill>
                  <a:schemeClr val="tx1"/>
                </a:solidFill>
                <a:effectLst/>
                <a:latin typeface="Arial Black" pitchFamily="34" charset="0"/>
              </a:rPr>
              <a:t>Kenworthy</a:t>
            </a:r>
            <a:r>
              <a:rPr kumimoji="0" lang="en-US" sz="1800" b="0" i="0" u="none" strike="noStrike" cap="none" normalizeH="0" baseline="0" dirty="0" smtClean="0">
                <a:ln>
                  <a:noFill/>
                </a:ln>
                <a:solidFill>
                  <a:schemeClr val="tx1"/>
                </a:solidFill>
                <a:effectLst/>
                <a:latin typeface="Arial Black" pitchFamily="34" charset="0"/>
              </a:rPr>
              <a:t> and    `</a:t>
            </a:r>
            <a:r>
              <a:rPr kumimoji="0" lang="en-US" sz="1800" b="0" i="0" u="none" strike="noStrike" cap="none" normalizeH="0" baseline="0" dirty="0" err="1" smtClean="0">
                <a:ln>
                  <a:noFill/>
                </a:ln>
                <a:solidFill>
                  <a:schemeClr val="tx1"/>
                </a:solidFill>
                <a:effectLst/>
                <a:latin typeface="Arial Black" pitchFamily="34" charset="0"/>
              </a:rPr>
              <a:t>Bullough</a:t>
            </a:r>
            <a:r>
              <a:rPr kumimoji="0" lang="en-US" sz="1800" b="0" i="0" u="none" strike="noStrike" cap="none" normalizeH="0" baseline="0" dirty="0" smtClean="0">
                <a:ln>
                  <a:noFill/>
                </a:ln>
                <a:solidFill>
                  <a:schemeClr val="tx1"/>
                </a:solidFill>
                <a:effectLst/>
                <a:latin typeface="Arial Black" pitchFamily="34" charset="0"/>
              </a:rPr>
              <a:t> , made the operation completely automatic. This was known as the Lancashire Loom.</a:t>
            </a:r>
            <a:endParaRPr kumimoji="0" lang="en-US" sz="2800" b="0" i="0" u="none" strike="noStrike" cap="none" normalizeH="0" baseline="0" dirty="0" smtClean="0">
              <a:ln>
                <a:noFill/>
              </a:ln>
              <a:solidFill>
                <a:schemeClr val="tx1"/>
              </a:solidFill>
              <a:effectLst/>
              <a:latin typeface="Arial Black" pitchFamily="34" charset="0"/>
            </a:endParaRPr>
          </a:p>
        </p:txBody>
      </p:sp>
      <p:graphicFrame>
        <p:nvGraphicFramePr>
          <p:cNvPr id="25603" name="Object 6"/>
          <p:cNvGraphicFramePr>
            <a:graphicFrameLocks noChangeAspect="1"/>
          </p:cNvGraphicFramePr>
          <p:nvPr>
            <p:ph sz="half" idx="4294967295"/>
          </p:nvPr>
        </p:nvGraphicFramePr>
        <p:xfrm>
          <a:off x="4648200" y="1905000"/>
          <a:ext cx="4038600" cy="3938588"/>
        </p:xfrm>
        <a:graphic>
          <a:graphicData uri="http://schemas.openxmlformats.org/presentationml/2006/ole">
            <p:oleObj spid="_x0000_s25603" name="Picture" r:id="rId4" imgW="2377807" imgH="2377807" progId="StaticMetafile">
              <p:embed/>
            </p:oleObj>
          </a:graphicData>
        </a:graphic>
      </p:graphicFrame>
      <p:sp>
        <p:nvSpPr>
          <p:cNvPr id="4" name="Title 1"/>
          <p:cNvSpPr>
            <a:spLocks noGrp="1"/>
          </p:cNvSpPr>
          <p:nvPr>
            <p:ph type="title"/>
          </p:nvPr>
        </p:nvSpPr>
        <p:spPr>
          <a:xfrm>
            <a:off x="457200" y="0"/>
            <a:ext cx="8229600" cy="1066800"/>
          </a:xfrm>
        </p:spPr>
        <p:txBody>
          <a:bodyPr>
            <a:normAutofit/>
          </a:bodyPr>
          <a:lstStyle/>
          <a:p>
            <a:pPr algn="ctr"/>
            <a:r>
              <a:rPr lang="en-US" dirty="0" smtClean="0"/>
              <a:t>Ordinary Power Loom</a:t>
            </a:r>
            <a:endParaRPr lang="en-US"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sz="half" idx="4294967295"/>
          </p:nvPr>
        </p:nvSpPr>
        <p:spPr bwMode="auto">
          <a:xfrm>
            <a:off x="76200" y="1524000"/>
            <a:ext cx="487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Black" pitchFamily="34" charset="0"/>
              </a:rPr>
              <a:t>      In 1820, Roberts completed the power loom, which became the basic model for modern looms thereafter In 1858, the Satsuma domain imported water powered looms from England in order to weave sail cloth In 1892, </a:t>
            </a:r>
            <a:r>
              <a:rPr kumimoji="0" lang="en-US" sz="1800" b="0" i="0" u="none" strike="noStrike" cap="none" normalizeH="0" baseline="0" dirty="0" err="1" smtClean="0">
                <a:ln>
                  <a:noFill/>
                </a:ln>
                <a:solidFill>
                  <a:schemeClr val="tx1"/>
                </a:solidFill>
                <a:effectLst/>
                <a:latin typeface="Arial Black" pitchFamily="34" charset="0"/>
              </a:rPr>
              <a:t>Shigejiro</a:t>
            </a:r>
            <a:r>
              <a:rPr kumimoji="0" lang="en-US" sz="1800" b="0" i="0" u="none" strike="noStrike" cap="none" normalizeH="0" baseline="0" dirty="0" smtClean="0">
                <a:ln>
                  <a:noFill/>
                </a:ln>
                <a:solidFill>
                  <a:schemeClr val="tx1"/>
                </a:solidFill>
                <a:effectLst/>
                <a:latin typeface="Arial Black" pitchFamily="34" charset="0"/>
              </a:rPr>
              <a:t> Matsuda perfected the foot operated loom. Four years later in 1896, </a:t>
            </a:r>
            <a:r>
              <a:rPr kumimoji="0" lang="en-US" sz="1800" b="0" i="0" u="none" strike="noStrike" cap="none" normalizeH="0" baseline="0" dirty="0" err="1" smtClean="0">
                <a:ln>
                  <a:noFill/>
                </a:ln>
                <a:solidFill>
                  <a:schemeClr val="tx1"/>
                </a:solidFill>
                <a:effectLst/>
                <a:latin typeface="Arial Black" pitchFamily="34" charset="0"/>
              </a:rPr>
              <a:t>Sakichi</a:t>
            </a:r>
            <a:r>
              <a:rPr kumimoji="0" lang="en-US" sz="1800" b="0" i="0" u="none" strike="noStrike" cap="none" normalizeH="0" baseline="0" dirty="0" smtClean="0">
                <a:ln>
                  <a:noFill/>
                </a:ln>
                <a:solidFill>
                  <a:schemeClr val="tx1"/>
                </a:solidFill>
                <a:effectLst/>
                <a:latin typeface="Arial Black" pitchFamily="34" charset="0"/>
              </a:rPr>
              <a:t> Toyoda invented Japan's first power loom called "the Toyoda Steam power loom". Automation continued to progress with the use of broken pick automatic stop units 1924, a series of improvements produced a revolutionary loom. </a:t>
            </a:r>
            <a:endParaRPr kumimoji="0" lang="en-US" sz="2800" b="0" i="0" u="none" strike="noStrike" cap="none" normalizeH="0" baseline="0" dirty="0" smtClean="0">
              <a:ln>
                <a:noFill/>
              </a:ln>
              <a:solidFill>
                <a:schemeClr val="tx1"/>
              </a:solidFill>
              <a:effectLst/>
              <a:latin typeface="Arial Black" pitchFamily="34" charset="0"/>
            </a:endParaRPr>
          </a:p>
        </p:txBody>
      </p:sp>
      <p:graphicFrame>
        <p:nvGraphicFramePr>
          <p:cNvPr id="26627" name="Object 7"/>
          <p:cNvGraphicFramePr>
            <a:graphicFrameLocks noChangeAspect="1"/>
          </p:cNvGraphicFramePr>
          <p:nvPr>
            <p:ph sz="half" idx="4294967295"/>
          </p:nvPr>
        </p:nvGraphicFramePr>
        <p:xfrm>
          <a:off x="5334000" y="2438400"/>
          <a:ext cx="3429000" cy="2868613"/>
        </p:xfrm>
        <a:graphic>
          <a:graphicData uri="http://schemas.openxmlformats.org/presentationml/2006/ole">
            <p:oleObj spid="_x0000_s26627" name="Picture" r:id="rId4" imgW="5091197" imgH="3711340" progId="StaticMetafile">
              <p:embed/>
            </p:oleObj>
          </a:graphicData>
        </a:graphic>
      </p:graphicFrame>
      <p:sp>
        <p:nvSpPr>
          <p:cNvPr id="4" name="Title 1"/>
          <p:cNvSpPr>
            <a:spLocks noGrp="1"/>
          </p:cNvSpPr>
          <p:nvPr>
            <p:ph type="title"/>
          </p:nvPr>
        </p:nvSpPr>
        <p:spPr>
          <a:xfrm>
            <a:off x="457200" y="0"/>
            <a:ext cx="8229600" cy="1066800"/>
          </a:xfrm>
        </p:spPr>
        <p:txBody>
          <a:bodyPr>
            <a:normAutofit/>
          </a:bodyPr>
          <a:lstStyle/>
          <a:p>
            <a:pPr algn="ctr"/>
            <a:r>
              <a:rPr lang="en-US" dirty="0" smtClean="0"/>
              <a:t>Automatic Power Loom</a:t>
            </a:r>
            <a:endParaRPr lang="en-US" dirty="0"/>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4572000" cy="4247317"/>
          </a:xfrm>
          <a:prstGeom prst="rect">
            <a:avLst/>
          </a:prstGeom>
        </p:spPr>
        <p:txBody>
          <a:bodyPr>
            <a:spAutoFit/>
          </a:bodyPr>
          <a:lstStyle/>
          <a:p>
            <a:pPr marL="342900" lvl="0" indent="-342900" algn="just" eaLnBrk="0" fontAlgn="base" hangingPunct="0">
              <a:spcBef>
                <a:spcPct val="20000"/>
              </a:spcBef>
              <a:spcAft>
                <a:spcPct val="0"/>
              </a:spcAft>
            </a:pPr>
            <a:r>
              <a:rPr lang="en-US" dirty="0" smtClean="0">
                <a:latin typeface="Arial Black" pitchFamily="34" charset="0"/>
              </a:rPr>
              <a:t>    This </a:t>
            </a:r>
            <a:r>
              <a:rPr lang="en-US" dirty="0">
                <a:latin typeface="Arial Black" pitchFamily="34" charset="0"/>
              </a:rPr>
              <a:t>was the continuous automatic shuttle change loom (model G automatic loom) invented by </a:t>
            </a:r>
            <a:r>
              <a:rPr lang="en-US" dirty="0" err="1">
                <a:latin typeface="Arial Black" pitchFamily="34" charset="0"/>
              </a:rPr>
              <a:t>Sakichi</a:t>
            </a:r>
            <a:r>
              <a:rPr lang="en-US" dirty="0">
                <a:latin typeface="Arial Black" pitchFamily="34" charset="0"/>
              </a:rPr>
              <a:t> Toyoda, which was the first of its kind in the world. This loom could automatically change the shuttle while operating at high speed without slowing down and had a unit for supplying the weft. After the Second World War Japan faced a serious labor shortage (1940-1950) more development </a:t>
            </a:r>
            <a:r>
              <a:rPr lang="en-US" dirty="0" err="1">
                <a:latin typeface="Arial Black" pitchFamily="34" charset="0"/>
              </a:rPr>
              <a:t>pwriod</a:t>
            </a:r>
            <a:r>
              <a:rPr lang="en-US" dirty="0">
                <a:latin typeface="Arial Black" pitchFamily="34" charset="0"/>
              </a:rPr>
              <a:t> of automatic power loom.</a:t>
            </a:r>
            <a:endParaRPr kumimoji="0" lang="en-US" sz="2800" b="0" i="0" u="none" strike="noStrike" cap="none" normalizeH="0" baseline="0" dirty="0" smtClean="0">
              <a:ln>
                <a:noFill/>
              </a:ln>
              <a:solidFill>
                <a:schemeClr val="tx1"/>
              </a:solidFill>
              <a:effectLst/>
              <a:latin typeface="Arial Black" pitchFamily="34" charset="0"/>
            </a:endParaRPr>
          </a:p>
        </p:txBody>
      </p:sp>
      <p:graphicFrame>
        <p:nvGraphicFramePr>
          <p:cNvPr id="29698" name="Object 7"/>
          <p:cNvGraphicFramePr>
            <a:graphicFrameLocks noChangeAspect="1"/>
          </p:cNvGraphicFramePr>
          <p:nvPr/>
        </p:nvGraphicFramePr>
        <p:xfrm>
          <a:off x="5181600" y="1752600"/>
          <a:ext cx="3429000" cy="2868613"/>
        </p:xfrm>
        <a:graphic>
          <a:graphicData uri="http://schemas.openxmlformats.org/presentationml/2006/ole">
            <p:oleObj spid="_x0000_s29698" name="Picture" r:id="rId4" imgW="5091197" imgH="3711340" progId="StaticMetafile">
              <p:embed/>
            </p:oleObj>
          </a:graphicData>
        </a:graphic>
      </p:graphicFrame>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sz="half" idx="4294967295"/>
          </p:nvPr>
        </p:nvSpPr>
        <p:spPr bwMode="auto">
          <a:xfrm>
            <a:off x="533400" y="2362200"/>
            <a:ext cx="7620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Black" pitchFamily="34" charset="0"/>
              </a:rPr>
              <a:t>     After the 1960s, the goal of automatic loom manufacturers was to increase the speed of weft inserting and to reduce noise. Then a shuttle-less loom that does not use a shuttle was developed to replace the conventional shuttle loom. Methods of holding the yarn, such as the rapier loom and the projectile loom, spread rapidly. Then domestic water jet looms and air jet looms that use water or air to transport the yarn during weft insertion were produced domestically.</a:t>
            </a:r>
            <a:endParaRPr kumimoji="0" lang="en-US" sz="2800" b="0" i="0" u="none" strike="noStrike" cap="none" normalizeH="0" baseline="0" dirty="0" smtClean="0">
              <a:ln>
                <a:noFill/>
              </a:ln>
              <a:solidFill>
                <a:schemeClr val="tx1"/>
              </a:solidFill>
              <a:effectLst/>
              <a:latin typeface="Arial Black" pitchFamily="34" charset="0"/>
            </a:endParaRPr>
          </a:p>
        </p:txBody>
      </p:sp>
      <p:sp>
        <p:nvSpPr>
          <p:cNvPr id="3" name="Title 1"/>
          <p:cNvSpPr>
            <a:spLocks noGrp="1"/>
          </p:cNvSpPr>
          <p:nvPr>
            <p:ph type="title"/>
          </p:nvPr>
        </p:nvSpPr>
        <p:spPr>
          <a:xfrm>
            <a:off x="457200" y="0"/>
            <a:ext cx="8229600" cy="1066800"/>
          </a:xfrm>
        </p:spPr>
        <p:txBody>
          <a:bodyPr>
            <a:normAutofit/>
          </a:bodyPr>
          <a:lstStyle/>
          <a:p>
            <a:pPr algn="ctr"/>
            <a:r>
              <a:rPr lang="en-US" dirty="0" smtClean="0"/>
              <a:t>Modern Loom</a:t>
            </a:r>
            <a:endParaRPr lang="en-US"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27652" name="Object 6"/>
          <p:cNvGraphicFramePr>
            <a:graphicFrameLocks noChangeAspect="1"/>
          </p:cNvGraphicFramePr>
          <p:nvPr>
            <p:ph sz="quarter" idx="4294967295"/>
          </p:nvPr>
        </p:nvGraphicFramePr>
        <p:xfrm>
          <a:off x="4935537" y="1774825"/>
          <a:ext cx="2185987" cy="2128837"/>
        </p:xfrm>
        <a:graphic>
          <a:graphicData uri="http://schemas.openxmlformats.org/presentationml/2006/ole">
            <p:oleObj spid="_x0000_s27652" name="Picture" r:id="rId4" imgW="2285714" imgH="2285714" progId="StaticMetafile">
              <p:embed/>
            </p:oleObj>
          </a:graphicData>
        </a:graphic>
      </p:graphicFrame>
      <p:graphicFrame>
        <p:nvGraphicFramePr>
          <p:cNvPr id="27653" name="Object 7"/>
          <p:cNvGraphicFramePr>
            <a:graphicFrameLocks noChangeAspect="1"/>
          </p:cNvGraphicFramePr>
          <p:nvPr>
            <p:ph sz="quarter" idx="4294967295"/>
          </p:nvPr>
        </p:nvGraphicFramePr>
        <p:xfrm>
          <a:off x="744537" y="4289425"/>
          <a:ext cx="3829050" cy="2187575"/>
        </p:xfrm>
        <a:graphic>
          <a:graphicData uri="http://schemas.openxmlformats.org/presentationml/2006/ole">
            <p:oleObj spid="_x0000_s27653" name="Picture" r:id="rId5" imgW="6664903" imgH="3805497" progId="StaticMetafile">
              <p:embed/>
            </p:oleObj>
          </a:graphicData>
        </a:graphic>
      </p:graphicFrame>
      <p:graphicFrame>
        <p:nvGraphicFramePr>
          <p:cNvPr id="27654" name="Object 8"/>
          <p:cNvGraphicFramePr>
            <a:graphicFrameLocks noChangeAspect="1"/>
          </p:cNvGraphicFramePr>
          <p:nvPr>
            <p:ph sz="quarter" idx="4294967295"/>
          </p:nvPr>
        </p:nvGraphicFramePr>
        <p:xfrm>
          <a:off x="4935537" y="4289425"/>
          <a:ext cx="3294063" cy="2187575"/>
        </p:xfrm>
        <a:graphic>
          <a:graphicData uri="http://schemas.openxmlformats.org/presentationml/2006/ole">
            <p:oleObj spid="_x0000_s27654" name="Picture" r:id="rId6" imgW="7085714" imgH="4701031" progId="StaticMetafile">
              <p:embed/>
            </p:oleObj>
          </a:graphicData>
        </a:graphic>
      </p:graphicFrame>
      <p:pic>
        <p:nvPicPr>
          <p:cNvPr id="27655" name="Picture 9"/>
          <p:cNvPicPr>
            <a:picLocks noChangeAspect="1" noChangeArrowheads="1"/>
          </p:cNvPicPr>
          <p:nvPr>
            <p:ph sz="quarter" idx="4294967295"/>
          </p:nvPr>
        </p:nvPicPr>
        <p:blipFill>
          <a:blip r:embed="rId7"/>
          <a:srcRect/>
          <a:stretch>
            <a:fillRect/>
          </a:stretch>
        </p:blipFill>
        <p:spPr bwMode="auto">
          <a:xfrm>
            <a:off x="1658937" y="1546225"/>
            <a:ext cx="2895600" cy="2382208"/>
          </a:xfrm>
          <a:prstGeom prst="rect">
            <a:avLst/>
          </a:prstGeom>
          <a:noFill/>
          <a:ln w="9525">
            <a:noFill/>
            <a:miter lim="800000"/>
            <a:headEnd/>
            <a:tailEnd/>
          </a:ln>
        </p:spPr>
      </p:pic>
      <p:sp>
        <p:nvSpPr>
          <p:cNvPr id="9" name="Title 1"/>
          <p:cNvSpPr>
            <a:spLocks noGrp="1"/>
          </p:cNvSpPr>
          <p:nvPr>
            <p:ph type="title"/>
          </p:nvPr>
        </p:nvSpPr>
        <p:spPr>
          <a:xfrm>
            <a:off x="457200" y="0"/>
            <a:ext cx="8229600" cy="1066800"/>
          </a:xfrm>
        </p:spPr>
        <p:txBody>
          <a:bodyPr>
            <a:normAutofit/>
          </a:bodyPr>
          <a:lstStyle/>
          <a:p>
            <a:pPr algn="ctr"/>
            <a:r>
              <a:rPr lang="en-US" dirty="0" smtClean="0"/>
              <a:t>Modern Loom</a:t>
            </a:r>
            <a:endParaRPr lang="en-US"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09600" y="1600200"/>
            <a:ext cx="4038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2"/>
              </a:buClr>
              <a:buSzPts val="1300"/>
              <a:buFont typeface="Wingdings" pitchFamily="2" charset="2"/>
              <a:buChar char="l"/>
              <a:tabLst/>
            </a:pPr>
            <a:r>
              <a:rPr kumimoji="0" lang="en-US" sz="1800" b="1" i="0" u="none" strike="noStrike" cap="none" normalizeH="0" baseline="0" dirty="0" smtClean="0">
                <a:ln>
                  <a:noFill/>
                </a:ln>
                <a:solidFill>
                  <a:schemeClr val="accent3">
                    <a:lumMod val="60000"/>
                    <a:lumOff val="40000"/>
                  </a:schemeClr>
                </a:solidFill>
                <a:effectLst/>
                <a:latin typeface="Arial Black" pitchFamily="34" charset="0"/>
              </a:rPr>
              <a:t>Invention:</a:t>
            </a:r>
            <a:r>
              <a:rPr kumimoji="0" lang="en-US" sz="1800" b="0" i="0" u="none" strike="noStrike" cap="none" normalizeH="0" baseline="0" dirty="0" smtClean="0">
                <a:ln>
                  <a:noFill/>
                </a:ln>
                <a:solidFill>
                  <a:schemeClr val="accent3">
                    <a:lumMod val="60000"/>
                    <a:lumOff val="40000"/>
                  </a:schemeClr>
                </a:solidFill>
                <a:effectLst/>
                <a:latin typeface="Arial Black" pitchFamily="34" charset="0"/>
              </a:rPr>
              <a:t> </a:t>
            </a:r>
            <a:r>
              <a:rPr kumimoji="0" lang="en-US" sz="1800" b="0" i="0" u="none" strike="noStrike" cap="none" normalizeH="0" baseline="0" dirty="0" smtClean="0">
                <a:ln>
                  <a:noFill/>
                </a:ln>
                <a:solidFill>
                  <a:schemeClr val="tx1"/>
                </a:solidFill>
                <a:effectLst/>
                <a:latin typeface="Arial Black" pitchFamily="34" charset="0"/>
              </a:rPr>
              <a:t>jacquard loom invented in 1801.</a:t>
            </a:r>
            <a:endParaRPr kumimoji="0" lang="en-US" sz="1800" b="1" i="0" u="none" strike="noStrike" cap="none" normalizeH="0" baseline="0" dirty="0" smtClean="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0"/>
              </a:spcBef>
              <a:spcAft>
                <a:spcPct val="0"/>
              </a:spcAft>
              <a:buClr>
                <a:schemeClr val="tx2"/>
              </a:buClr>
              <a:buSzPts val="1300"/>
              <a:buFont typeface="Wingdings" pitchFamily="2" charset="2"/>
              <a:buChar char="l"/>
              <a:tabLst/>
            </a:pPr>
            <a:r>
              <a:rPr kumimoji="0" lang="en-US" sz="1800" b="1" i="0" u="none" strike="noStrike" cap="none" normalizeH="0" baseline="0" dirty="0" smtClean="0">
                <a:ln>
                  <a:noFill/>
                </a:ln>
                <a:solidFill>
                  <a:schemeClr val="accent3">
                    <a:lumMod val="60000"/>
                    <a:lumOff val="40000"/>
                  </a:schemeClr>
                </a:solidFill>
                <a:effectLst/>
                <a:latin typeface="Arial Black" pitchFamily="34" charset="0"/>
              </a:rPr>
              <a:t>Inventor:</a:t>
            </a:r>
            <a:r>
              <a:rPr kumimoji="0" lang="en-US" sz="1800" b="0" i="0" u="none" strike="noStrike" cap="none" normalizeH="0" baseline="0" dirty="0" smtClean="0">
                <a:ln>
                  <a:noFill/>
                </a:ln>
                <a:solidFill>
                  <a:schemeClr val="accent3">
                    <a:lumMod val="60000"/>
                    <a:lumOff val="40000"/>
                  </a:schemeClr>
                </a:solidFill>
                <a:effectLst/>
                <a:latin typeface="Arial Black" pitchFamily="34" charset="0"/>
              </a:rPr>
              <a:t> </a:t>
            </a:r>
            <a:r>
              <a:rPr kumimoji="0" lang="en-US" sz="1800" b="0" i="0" u="none" strike="noStrike" cap="none" normalizeH="0" baseline="0" dirty="0" err="1" smtClean="0">
                <a:ln>
                  <a:noFill/>
                </a:ln>
                <a:solidFill>
                  <a:schemeClr val="tx1"/>
                </a:solidFill>
                <a:effectLst/>
                <a:latin typeface="Arial Black" pitchFamily="34" charset="0"/>
              </a:rPr>
              <a:t>joseph</a:t>
            </a:r>
            <a:r>
              <a:rPr kumimoji="0" lang="en-US" sz="1800" b="0" i="0" u="none" strike="noStrike" cap="none" normalizeH="0" baseline="0" dirty="0" smtClean="0">
                <a:ln>
                  <a:noFill/>
                </a:ln>
                <a:solidFill>
                  <a:schemeClr val="tx1"/>
                </a:solidFill>
                <a:effectLst/>
                <a:latin typeface="Arial Black" pitchFamily="34" charset="0"/>
              </a:rPr>
              <a:t> </a:t>
            </a:r>
            <a:r>
              <a:rPr kumimoji="0" lang="en-US" sz="1800" b="0" i="0" u="none" strike="noStrike" cap="none" normalizeH="0" baseline="0" dirty="0" err="1" smtClean="0">
                <a:ln>
                  <a:noFill/>
                </a:ln>
                <a:solidFill>
                  <a:schemeClr val="tx1"/>
                </a:solidFill>
                <a:effectLst/>
                <a:latin typeface="Arial Black" pitchFamily="34" charset="0"/>
              </a:rPr>
              <a:t>marie</a:t>
            </a:r>
            <a:r>
              <a:rPr kumimoji="0" lang="en-US" sz="1800" b="0" i="0" u="none" strike="noStrike" cap="none" normalizeH="0" baseline="0" dirty="0" smtClean="0">
                <a:ln>
                  <a:noFill/>
                </a:ln>
                <a:solidFill>
                  <a:schemeClr val="tx1"/>
                </a:solidFill>
                <a:effectLst/>
                <a:latin typeface="Arial Black" pitchFamily="34" charset="0"/>
              </a:rPr>
              <a:t> jacquard</a:t>
            </a:r>
            <a:endParaRPr kumimoji="0" lang="en-US" sz="1800" b="1" i="0" u="none" strike="noStrike" cap="none" normalizeH="0" baseline="0" dirty="0" smtClean="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0"/>
              </a:spcBef>
              <a:spcAft>
                <a:spcPct val="0"/>
              </a:spcAft>
              <a:buClr>
                <a:schemeClr val="tx2"/>
              </a:buClr>
              <a:buSzPts val="1300"/>
              <a:buFont typeface="Wingdings" pitchFamily="2" charset="2"/>
              <a:buChar char="l"/>
              <a:tabLst/>
            </a:pPr>
            <a:r>
              <a:rPr kumimoji="0" lang="en-US" sz="1800" b="1" i="0" u="none" strike="noStrike" cap="none" normalizeH="0" baseline="0" dirty="0" smtClean="0">
                <a:ln>
                  <a:noFill/>
                </a:ln>
                <a:solidFill>
                  <a:schemeClr val="accent3">
                    <a:lumMod val="60000"/>
                    <a:lumOff val="40000"/>
                  </a:schemeClr>
                </a:solidFill>
                <a:effectLst/>
                <a:latin typeface="Arial Black" pitchFamily="34" charset="0"/>
              </a:rPr>
              <a:t>Definition:</a:t>
            </a:r>
            <a:r>
              <a:rPr kumimoji="0" lang="en-US" sz="1800" b="0" i="0" u="none" strike="noStrike" cap="none" normalizeH="0" baseline="0" dirty="0" smtClean="0">
                <a:ln>
                  <a:noFill/>
                </a:ln>
                <a:solidFill>
                  <a:schemeClr val="accent3">
                    <a:lumMod val="60000"/>
                    <a:lumOff val="40000"/>
                  </a:schemeClr>
                </a:solidFill>
                <a:effectLst/>
                <a:latin typeface="Arial Black" pitchFamily="34" charset="0"/>
              </a:rPr>
              <a:t>  </a:t>
            </a:r>
            <a:r>
              <a:rPr kumimoji="0" lang="en-US" sz="1800" b="0" i="0" u="none" strike="noStrike" cap="none" normalizeH="0" baseline="0" dirty="0" smtClean="0">
                <a:ln>
                  <a:noFill/>
                </a:ln>
                <a:solidFill>
                  <a:schemeClr val="tx1"/>
                </a:solidFill>
                <a:effectLst/>
                <a:latin typeface="Arial Black" pitchFamily="34" charset="0"/>
              </a:rPr>
              <a:t>jacquard loom mechanism is controlled by recorder patterns of holes in a string of cards, and allows, what is now known as  the jacquard weaving of intricate patterns.</a:t>
            </a:r>
            <a:endParaRPr kumimoji="0" lang="en-US" sz="1800" b="1" i="0" u="none" strike="noStrike" cap="none" normalizeH="0" baseline="0" dirty="0" smtClean="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0"/>
              </a:spcBef>
              <a:spcAft>
                <a:spcPct val="0"/>
              </a:spcAft>
              <a:buClr>
                <a:schemeClr val="tx2"/>
              </a:buClr>
              <a:buSzPts val="1300"/>
              <a:buFont typeface="Wingdings" pitchFamily="2" charset="2"/>
              <a:buChar char="l"/>
              <a:tabLst/>
            </a:pPr>
            <a:r>
              <a:rPr kumimoji="0" lang="en-US" sz="1800" b="1" i="0" u="none" strike="noStrike" cap="none" normalizeH="0" baseline="0" dirty="0" smtClean="0">
                <a:ln>
                  <a:noFill/>
                </a:ln>
                <a:solidFill>
                  <a:schemeClr val="accent3">
                    <a:lumMod val="60000"/>
                    <a:lumOff val="40000"/>
                  </a:schemeClr>
                </a:solidFill>
                <a:effectLst/>
                <a:latin typeface="Arial Black" pitchFamily="34" charset="0"/>
              </a:rPr>
              <a:t>Patent:</a:t>
            </a:r>
            <a:r>
              <a:rPr kumimoji="0" lang="en-US" sz="1800" b="0" i="0" u="none" strike="noStrike" cap="none" normalizeH="0" baseline="0" dirty="0" smtClean="0">
                <a:ln>
                  <a:noFill/>
                </a:ln>
                <a:solidFill>
                  <a:schemeClr val="accent3">
                    <a:lumMod val="60000"/>
                    <a:lumOff val="40000"/>
                  </a:schemeClr>
                </a:solidFill>
                <a:effectLst/>
                <a:latin typeface="Arial Black" pitchFamily="34" charset="0"/>
              </a:rPr>
              <a:t> </a:t>
            </a:r>
            <a:r>
              <a:rPr kumimoji="0" lang="en-US" sz="1800" b="0" i="0" u="none" strike="noStrike" cap="none" normalizeH="0" baseline="0" dirty="0" smtClean="0">
                <a:ln>
                  <a:noFill/>
                </a:ln>
                <a:solidFill>
                  <a:schemeClr val="tx1"/>
                </a:solidFill>
                <a:effectLst/>
                <a:latin typeface="Arial Black" pitchFamily="34" charset="0"/>
              </a:rPr>
              <a:t>The </a:t>
            </a:r>
            <a:r>
              <a:rPr kumimoji="0" lang="en-US" sz="1800" b="0" i="0" u="none" strike="noStrike" cap="none" normalizeH="0" baseline="0" dirty="0" err="1" smtClean="0">
                <a:ln>
                  <a:noFill/>
                </a:ln>
                <a:solidFill>
                  <a:schemeClr val="tx1"/>
                </a:solidFill>
                <a:effectLst/>
                <a:latin typeface="Arial Black" pitchFamily="34" charset="0"/>
              </a:rPr>
              <a:t>french</a:t>
            </a:r>
            <a:r>
              <a:rPr kumimoji="0" lang="en-US" sz="1800" b="0" i="0" u="none" strike="noStrike" cap="none" normalizeH="0" baseline="0" dirty="0" smtClean="0">
                <a:ln>
                  <a:noFill/>
                </a:ln>
                <a:solidFill>
                  <a:schemeClr val="tx1"/>
                </a:solidFill>
                <a:effectLst/>
                <a:latin typeface="Arial Black" pitchFamily="34" charset="0"/>
              </a:rPr>
              <a:t> government claimed the loom to be public property.</a:t>
            </a:r>
          </a:p>
        </p:txBody>
      </p:sp>
      <p:pic>
        <p:nvPicPr>
          <p:cNvPr id="30723" name="Picture 6"/>
          <p:cNvPicPr>
            <a:picLocks noChangeAspect="1" noChangeArrowheads="1"/>
          </p:cNvPicPr>
          <p:nvPr/>
        </p:nvPicPr>
        <p:blipFill>
          <a:blip r:embed="rId3"/>
          <a:srcRect/>
          <a:stretch>
            <a:fillRect/>
          </a:stretch>
        </p:blipFill>
        <p:spPr bwMode="auto">
          <a:xfrm>
            <a:off x="5257800" y="1600200"/>
            <a:ext cx="2946400" cy="4411663"/>
          </a:xfrm>
          <a:prstGeom prst="rect">
            <a:avLst/>
          </a:prstGeom>
          <a:noFill/>
          <a:ln w="9525">
            <a:noFill/>
            <a:miter lim="800000"/>
            <a:headEnd/>
            <a:tailEnd/>
          </a:ln>
        </p:spPr>
      </p:pic>
      <p:sp>
        <p:nvSpPr>
          <p:cNvPr id="6" name="Title 1"/>
          <p:cNvSpPr>
            <a:spLocks noGrp="1"/>
          </p:cNvSpPr>
          <p:nvPr>
            <p:ph type="title"/>
          </p:nvPr>
        </p:nvSpPr>
        <p:spPr>
          <a:xfrm>
            <a:off x="457200" y="0"/>
            <a:ext cx="8229600" cy="1066800"/>
          </a:xfrm>
        </p:spPr>
        <p:txBody>
          <a:bodyPr>
            <a:normAutofit/>
          </a:bodyPr>
          <a:lstStyle/>
          <a:p>
            <a:pPr algn="ctr"/>
            <a:r>
              <a:rPr lang="en-US" dirty="0" smtClean="0"/>
              <a:t>Jacquard Loom</a:t>
            </a:r>
            <a:endParaRPr lang="en-US" dirty="0"/>
          </a:p>
        </p:txBody>
      </p:sp>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duotone>
              <a:schemeClr val="bg1">
                <a:shade val="55000"/>
                <a:alpha val="20000"/>
              </a:schemeClr>
              <a:schemeClr val="bg1">
                <a:tint val="40000"/>
                <a:shade val="90000"/>
                <a:satMod val="60000"/>
                <a:alpha val="20000"/>
              </a:schemeClr>
            </a:duotone>
            <a:lum/>
          </a:blip>
          <a:srcRect/>
          <a:tile tx="0" ty="0" sx="58000" sy="38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838200"/>
            <a:ext cx="5638800" cy="1052732"/>
          </a:xfrm>
        </p:spPr>
        <p:txBody>
          <a:bodyPr>
            <a:scene3d>
              <a:camera prst="orthographicFront">
                <a:rot lat="0" lon="0" rev="0"/>
              </a:camera>
              <a:lightRig rig="threePt" dir="t">
                <a:rot lat="0" lon="0" rev="2400000"/>
              </a:lightRig>
            </a:scene3d>
            <a:sp3d z="6350" extrusionH="25400" prstMaterial="powder">
              <a:bevelT w="127000" h="0"/>
              <a:bevelB w="152400" h="82550"/>
            </a:sp3d>
          </a:bodyPr>
          <a:lstStyle/>
          <a:p>
            <a:pPr algn="ctr"/>
            <a:r>
              <a:rPr lang="en-US" sz="5000" dirty="0" err="1" smtClean="0">
                <a:ln w="3200">
                  <a:solidFill>
                    <a:schemeClr val="tx1">
                      <a:alpha val="25000"/>
                    </a:schemeClr>
                  </a:solidFill>
                  <a:prstDash val="solid"/>
                  <a:round/>
                </a:ln>
                <a:solidFill>
                  <a:schemeClr val="tx1">
                    <a:alpha val="50000"/>
                  </a:schemeClr>
                </a:solidFill>
                <a:latin typeface="Algerian" pitchFamily="82" charset="0"/>
              </a:rPr>
              <a:t>Conclution</a:t>
            </a:r>
            <a:endParaRPr lang="en-US" sz="5000" dirty="0">
              <a:ln w="3200">
                <a:solidFill>
                  <a:schemeClr val="tx1">
                    <a:alpha val="25000"/>
                  </a:schemeClr>
                </a:solidFill>
                <a:prstDash val="solid"/>
                <a:round/>
              </a:ln>
              <a:solidFill>
                <a:schemeClr val="tx1">
                  <a:alpha val="50000"/>
                </a:schemeClr>
              </a:solidFill>
              <a:latin typeface="Algerian" pitchFamily="82" charset="0"/>
            </a:endParaRPr>
          </a:p>
        </p:txBody>
      </p:sp>
      <p:sp>
        <p:nvSpPr>
          <p:cNvPr id="3" name="Subtitle 2"/>
          <p:cNvSpPr>
            <a:spLocks noGrp="1"/>
          </p:cNvSpPr>
          <p:nvPr>
            <p:ph type="subTitle" idx="1"/>
          </p:nvPr>
        </p:nvSpPr>
        <p:spPr>
          <a:xfrm>
            <a:off x="457200" y="3505200"/>
            <a:ext cx="8305800" cy="2667000"/>
          </a:xfrm>
          <a:noFill/>
        </p:spPr>
        <p:txBody>
          <a:bodyPr numCol="1"/>
          <a:lstStyle/>
          <a:p>
            <a:pPr algn="just"/>
            <a:r>
              <a:rPr lang="en-US" dirty="0" smtClean="0"/>
              <a:t>Write Your Comments </a:t>
            </a:r>
            <a:r>
              <a:rPr lang="en-US" dirty="0" err="1" smtClean="0"/>
              <a:t>Here.</a:t>
            </a:r>
            <a:endParaRPr lang="en-US" dirty="0"/>
          </a:p>
        </p:txBody>
      </p:sp>
      <p:cxnSp>
        <p:nvCxnSpPr>
          <p:cNvPr id="5" name="Straight Connector 4"/>
          <p:cNvCxnSpPr/>
          <p:nvPr/>
        </p:nvCxnSpPr>
        <p:spPr>
          <a:xfrm>
            <a:off x="275304" y="6324600"/>
            <a:ext cx="8610600" cy="76200"/>
          </a:xfrm>
          <a:prstGeom prst="line">
            <a:avLst/>
          </a:prstGeom>
          <a:ln w="130175" cmpd="tri">
            <a:solidFill>
              <a:schemeClr val="accent6">
                <a:lumMod val="60000"/>
                <a:lumOff val="40000"/>
                <a:alpha val="64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5" presetClass="entr" presetSubtype="0" fill="hold"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30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bg1">
                <a:shade val="55000"/>
                <a:alpha val="20000"/>
              </a:schemeClr>
              <a:schemeClr val="bg1">
                <a:tint val="40000"/>
                <a:shade val="90000"/>
                <a:satMod val="60000"/>
                <a:alpha val="20000"/>
              </a:schemeClr>
            </a:duotone>
            <a:lum/>
          </a:blip>
          <a:srcRect/>
          <a:tile tx="0" ty="0" sx="58000" sy="38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838200"/>
            <a:ext cx="5638800" cy="1052732"/>
          </a:xfrm>
        </p:spPr>
        <p:txBody>
          <a:bodyPr>
            <a:scene3d>
              <a:camera prst="orthographicFront">
                <a:rot lat="0" lon="0" rev="0"/>
              </a:camera>
              <a:lightRig rig="threePt" dir="t">
                <a:rot lat="0" lon="0" rev="2400000"/>
              </a:lightRig>
            </a:scene3d>
            <a:sp3d z="6350" extrusionH="25400" prstMaterial="powder">
              <a:bevelT w="127000" h="0"/>
              <a:bevelB w="152400" h="82550"/>
            </a:sp3d>
          </a:bodyPr>
          <a:lstStyle/>
          <a:p>
            <a:r>
              <a:rPr sz="5000" smtClean="0">
                <a:ln w="3200">
                  <a:solidFill>
                    <a:schemeClr val="tx1">
                      <a:alpha val="25000"/>
                    </a:schemeClr>
                  </a:solidFill>
                  <a:prstDash val="solid"/>
                  <a:round/>
                </a:ln>
                <a:solidFill>
                  <a:schemeClr val="tx1">
                    <a:alpha val="50000"/>
                  </a:schemeClr>
                </a:solidFill>
                <a:latin typeface="Algerian" pitchFamily="82" charset="0"/>
              </a:rPr>
              <a:t>Introductory</a:t>
            </a:r>
            <a:endParaRPr lang="en-US" sz="5000" dirty="0">
              <a:ln w="3200">
                <a:solidFill>
                  <a:schemeClr val="tx1">
                    <a:alpha val="25000"/>
                  </a:schemeClr>
                </a:solidFill>
                <a:prstDash val="solid"/>
                <a:round/>
              </a:ln>
              <a:solidFill>
                <a:schemeClr val="tx1">
                  <a:alpha val="50000"/>
                </a:schemeClr>
              </a:solidFill>
              <a:latin typeface="Algerian" pitchFamily="82" charset="0"/>
            </a:endParaRPr>
          </a:p>
        </p:txBody>
      </p:sp>
      <p:sp>
        <p:nvSpPr>
          <p:cNvPr id="3" name="Subtitle 2"/>
          <p:cNvSpPr>
            <a:spLocks noGrp="1"/>
          </p:cNvSpPr>
          <p:nvPr>
            <p:ph type="subTitle" idx="1"/>
          </p:nvPr>
        </p:nvSpPr>
        <p:spPr>
          <a:xfrm>
            <a:off x="457200" y="3505200"/>
            <a:ext cx="8305800" cy="2667000"/>
          </a:xfrm>
          <a:noFill/>
        </p:spPr>
        <p:txBody>
          <a:bodyPr numCol="1"/>
          <a:lstStyle/>
          <a:p>
            <a:pPr algn="just"/>
            <a:r>
              <a:rPr lang="en-US" sz="2200" dirty="0" smtClean="0">
                <a:solidFill>
                  <a:schemeClr val="accent6">
                    <a:lumMod val="40000"/>
                    <a:lumOff val="60000"/>
                  </a:schemeClr>
                </a:solidFill>
              </a:rPr>
              <a:t>Chronological development means step by step development, so chronological development of loom means the day by day or step by step development of loom. That mean the development of loom from invention to now. The chronological development of loom is given below as a flow chart &amp; the details discussion also.</a:t>
            </a:r>
          </a:p>
          <a:p>
            <a:pPr algn="just"/>
            <a:endParaRPr lang="en-US" dirty="0"/>
          </a:p>
        </p:txBody>
      </p:sp>
      <p:cxnSp>
        <p:nvCxnSpPr>
          <p:cNvPr id="5" name="Straight Connector 4"/>
          <p:cNvCxnSpPr/>
          <p:nvPr/>
        </p:nvCxnSpPr>
        <p:spPr>
          <a:xfrm>
            <a:off x="275304" y="6324600"/>
            <a:ext cx="8610600" cy="76200"/>
          </a:xfrm>
          <a:prstGeom prst="line">
            <a:avLst/>
          </a:prstGeom>
          <a:ln w="130175" cmpd="tri">
            <a:solidFill>
              <a:schemeClr val="accent6">
                <a:lumMod val="60000"/>
                <a:lumOff val="40000"/>
                <a:alpha val="64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200"/>
                            </p:stCondLst>
                            <p:childTnLst>
                              <p:par>
                                <p:cTn id="11" presetID="1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2000"/>
            <a:lum/>
          </a:blip>
          <a:srcRect/>
          <a:tile tx="0" ty="0" sx="100000" sy="100000" flip="none" algn="tl"/>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905000" y="2590800"/>
            <a:ext cx="5638800" cy="1052732"/>
          </a:xfrm>
        </p:spPr>
        <p:txBody>
          <a:bodyPr>
            <a:normAutofit/>
            <a:scene3d>
              <a:camera prst="orthographicFront">
                <a:rot lat="0" lon="0" rev="0"/>
              </a:camera>
              <a:lightRig rig="threePt" dir="t">
                <a:rot lat="0" lon="0" rev="2400000"/>
              </a:lightRig>
            </a:scene3d>
            <a:sp3d z="6350" extrusionH="25400" prstMaterial="powder">
              <a:bevelT w="127000" h="0"/>
              <a:bevelB w="152400" h="82550"/>
            </a:sp3d>
          </a:bodyPr>
          <a:lstStyle/>
          <a:p>
            <a:pPr algn="ctr"/>
            <a:r>
              <a:rPr lang="en-US" sz="5000" dirty="0" smtClean="0">
                <a:ln w="3200">
                  <a:solidFill>
                    <a:schemeClr val="tx1">
                      <a:alpha val="25000"/>
                    </a:schemeClr>
                  </a:solidFill>
                  <a:prstDash val="solid"/>
                  <a:round/>
                </a:ln>
                <a:solidFill>
                  <a:schemeClr val="tx1">
                    <a:alpha val="50000"/>
                  </a:schemeClr>
                </a:solidFill>
                <a:latin typeface="Algerian" pitchFamily="82" charset="0"/>
              </a:rPr>
              <a:t>Thank You </a:t>
            </a:r>
            <a:endParaRPr lang="en-US" sz="5000" dirty="0">
              <a:ln w="3200">
                <a:solidFill>
                  <a:schemeClr val="tx1">
                    <a:alpha val="25000"/>
                  </a:schemeClr>
                </a:solidFill>
                <a:prstDash val="solid"/>
                <a:round/>
              </a:ln>
              <a:solidFill>
                <a:schemeClr val="tx1">
                  <a:alpha val="50000"/>
                </a:schemeClr>
              </a:solidFill>
              <a:latin typeface="Algerian" pitchFamily="8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3400"/>
                            </p:stCondLst>
                            <p:childTnLst>
                              <p:par>
                                <p:cTn id="11" presetID="28" presetClass="emph" presetSubtype="0" fill="hold" grpId="1" nodeType="afterEffect">
                                  <p:stCondLst>
                                    <p:cond delay="0"/>
                                  </p:stCondLst>
                                  <p:iterate type="lt">
                                    <p:tmPct val="10000"/>
                                  </p:iterate>
                                  <p:childTnLst>
                                    <p:animClr clrSpc="rgb">
                                      <p:cBhvr override="childStyle">
                                        <p:cTn id="12" dur="2000" fill="hold"/>
                                        <p:tgtEl>
                                          <p:spTgt spid="8"/>
                                        </p:tgtEl>
                                        <p:attrNameLst>
                                          <p:attrName>style.color</p:attrName>
                                        </p:attrNameLst>
                                      </p:cBhvr>
                                      <p:to>
                                        <a:schemeClr val="accent2"/>
                                      </p:to>
                                    </p:animClr>
                                    <p:animClr clrSpc="rgb">
                                      <p:cBhvr>
                                        <p:cTn id="13" dur="2000" fill="hold"/>
                                        <p:tgtEl>
                                          <p:spTgt spid="8"/>
                                        </p:tgtEl>
                                        <p:attrNameLst>
                                          <p:attrName>fillcolor</p:attrName>
                                        </p:attrNameLst>
                                      </p:cBhvr>
                                      <p:to>
                                        <a:schemeClr val="accent2"/>
                                      </p:to>
                                    </p:animClr>
                                    <p:set>
                                      <p:cBhvr>
                                        <p:cTn id="14" dur="2000" fill="hold"/>
                                        <p:tgtEl>
                                          <p:spTgt spid="8"/>
                                        </p:tgtEl>
                                        <p:attrNameLst>
                                          <p:attrName>fill.type</p:attrName>
                                        </p:attrNameLst>
                                      </p:cBhvr>
                                      <p:to>
                                        <p:strVal val="solid"/>
                                      </p:to>
                                    </p:set>
                                    <p:anim to="1.5" calcmode="lin" valueType="num">
                                      <p:cBhvr override="childStyle">
                                        <p:cTn id="15" dur="2000" fill="hold"/>
                                        <p:tgtEl>
                                          <p:spTgt spid="8"/>
                                        </p:tgtEl>
                                        <p:attrNameLst>
                                          <p:attrName>style.fontSize</p:attrName>
                                        </p:attrNameLst>
                                      </p:cBhvr>
                                    </p:anim>
                                  </p:childTnLst>
                                </p:cTn>
                              </p:par>
                            </p:childTnLst>
                          </p:cTn>
                        </p:par>
                        <p:par>
                          <p:cTn id="16" fill="hold">
                            <p:stCondLst>
                              <p:cond delay="6800"/>
                            </p:stCondLst>
                            <p:childTnLst>
                              <p:par>
                                <p:cTn id="17" presetID="34" presetClass="emph" presetSubtype="0" fill="hold" grpId="2" nodeType="afterEffect">
                                  <p:stCondLst>
                                    <p:cond delay="0"/>
                                  </p:stCondLst>
                                  <p:iterate type="lt">
                                    <p:tmPct val="10000"/>
                                  </p:iterate>
                                  <p:childTnLst>
                                    <p:animMotion origin="layout" path="M 3.33333E-6 -2.83237E-6 L -0.05834 -0.07653 " pathEditMode="relative" rAng="0" ptsTypes="AA">
                                      <p:cBhvr>
                                        <p:cTn id="18" dur="2500" accel="50000" decel="50000" autoRev="1" fill="hold">
                                          <p:stCondLst>
                                            <p:cond delay="0"/>
                                          </p:stCondLst>
                                        </p:cTn>
                                        <p:tgtEl>
                                          <p:spTgt spid="8"/>
                                        </p:tgtEl>
                                        <p:attrNameLst>
                                          <p:attrName>ppt_x</p:attrName>
                                          <p:attrName>ppt_y</p:attrName>
                                        </p:attrNameLst>
                                      </p:cBhvr>
                                      <p:rCtr x="-29" y="-38"/>
                                    </p:animMotion>
                                    <p:animRot by="1500000">
                                      <p:cBhvr>
                                        <p:cTn id="19" dur="1250" fill="hold">
                                          <p:stCondLst>
                                            <p:cond delay="0"/>
                                          </p:stCondLst>
                                        </p:cTn>
                                        <p:tgtEl>
                                          <p:spTgt spid="8"/>
                                        </p:tgtEl>
                                        <p:attrNameLst>
                                          <p:attrName>r</p:attrName>
                                        </p:attrNameLst>
                                      </p:cBhvr>
                                    </p:animRot>
                                    <p:animRot by="-1500000">
                                      <p:cBhvr>
                                        <p:cTn id="20" dur="1250" fill="hold">
                                          <p:stCondLst>
                                            <p:cond delay="1250"/>
                                          </p:stCondLst>
                                        </p:cTn>
                                        <p:tgtEl>
                                          <p:spTgt spid="8"/>
                                        </p:tgtEl>
                                        <p:attrNameLst>
                                          <p:attrName>r</p:attrName>
                                        </p:attrNameLst>
                                      </p:cBhvr>
                                    </p:animRot>
                                    <p:animRot by="-1500000">
                                      <p:cBhvr>
                                        <p:cTn id="21" dur="1250" fill="hold">
                                          <p:stCondLst>
                                            <p:cond delay="2500"/>
                                          </p:stCondLst>
                                        </p:cTn>
                                        <p:tgtEl>
                                          <p:spTgt spid="8"/>
                                        </p:tgtEl>
                                        <p:attrNameLst>
                                          <p:attrName>r</p:attrName>
                                        </p:attrNameLst>
                                      </p:cBhvr>
                                    </p:animRot>
                                    <p:animRot by="1500000">
                                      <p:cBhvr>
                                        <p:cTn id="22" dur="1250" fill="hold">
                                          <p:stCondLst>
                                            <p:cond delay="3750"/>
                                          </p:stCondLst>
                                        </p:cTn>
                                        <p:tgtEl>
                                          <p:spTgt spid="8"/>
                                        </p:tgtEl>
                                        <p:attrNameLst>
                                          <p:attrName>r</p:attrName>
                                        </p:attrNameLst>
                                      </p:cBhvr>
                                    </p:animRot>
                                  </p:childTnLst>
                                </p:cTn>
                              </p:par>
                            </p:childTnLst>
                          </p:cTn>
                        </p:par>
                        <p:par>
                          <p:cTn id="23" fill="hold">
                            <p:stCondLst>
                              <p:cond delay="15300"/>
                            </p:stCondLst>
                            <p:childTnLst>
                              <p:par>
                                <p:cTn id="24" presetID="35" presetClass="emph" presetSubtype="0" fill="hold" grpId="3" nodeType="afterEffect">
                                  <p:stCondLst>
                                    <p:cond delay="0"/>
                                  </p:stCondLst>
                                  <p:iterate type="lt">
                                    <p:tmPct val="0"/>
                                  </p:iterate>
                                  <p:childTnLst>
                                    <p:anim calcmode="discrete" valueType="str">
                                      <p:cBhvr>
                                        <p:cTn id="25" dur="2000" fill="hold"/>
                                        <p:tgtEl>
                                          <p:spTgt spid="8"/>
                                        </p:tgtEl>
                                        <p:attrNameLst>
                                          <p:attrName>style.visibility</p:attrName>
                                        </p:attrNameLst>
                                      </p:cBhvr>
                                      <p:tavLst>
                                        <p:tav tm="0">
                                          <p:val>
                                            <p:strVal val="hidden"/>
                                          </p:val>
                                        </p:tav>
                                        <p:tav tm="50000">
                                          <p:val>
                                            <p:strVal val="visible"/>
                                          </p:val>
                                        </p:tav>
                                      </p:tavLst>
                                    </p:anim>
                                  </p:childTnLst>
                                </p:cTn>
                              </p:par>
                            </p:childTnLst>
                          </p:cTn>
                        </p:par>
                        <p:par>
                          <p:cTn id="26" fill="hold">
                            <p:stCondLst>
                              <p:cond delay="17300"/>
                            </p:stCondLst>
                            <p:childTnLst>
                              <p:par>
                                <p:cTn id="27" presetID="35" presetClass="emph" presetSubtype="0" fill="hold" grpId="4" nodeType="afterEffect">
                                  <p:stCondLst>
                                    <p:cond delay="0"/>
                                  </p:stCondLst>
                                  <p:iterate type="lt">
                                    <p:tmPct val="0"/>
                                  </p:iterate>
                                  <p:childTnLst>
                                    <p:anim calcmode="discrete" valueType="str">
                                      <p:cBhvr>
                                        <p:cTn id="28" dur="1000" fill="hold"/>
                                        <p:tgtEl>
                                          <p:spTgt spid="8"/>
                                        </p:tgtEl>
                                        <p:attrNameLst>
                                          <p:attrName>style.visibility</p:attrName>
                                        </p:attrNameLst>
                                      </p:cBhvr>
                                      <p:tavLst>
                                        <p:tav tm="0">
                                          <p:val>
                                            <p:strVal val="hidden"/>
                                          </p:val>
                                        </p:tav>
                                        <p:tav tm="50000">
                                          <p:val>
                                            <p:strVal val="visible"/>
                                          </p:val>
                                        </p:tav>
                                      </p:tavLst>
                                    </p:anim>
                                  </p:childTnLst>
                                </p:cTn>
                              </p:par>
                            </p:childTnLst>
                          </p:cTn>
                        </p:par>
                        <p:par>
                          <p:cTn id="29" fill="hold">
                            <p:stCondLst>
                              <p:cond delay="18300"/>
                            </p:stCondLst>
                            <p:childTnLst>
                              <p:par>
                                <p:cTn id="30" presetID="29" presetClass="exit" presetSubtype="0" fill="hold" grpId="5" nodeType="afterEffect">
                                  <p:stCondLst>
                                    <p:cond delay="0"/>
                                  </p:stCondLst>
                                  <p:iterate type="lt">
                                    <p:tmPct val="0"/>
                                  </p:iterate>
                                  <p:childTnLst>
                                    <p:anim calcmode="lin" valueType="num">
                                      <p:cBhvr>
                                        <p:cTn id="31" dur="1000"/>
                                        <p:tgtEl>
                                          <p:spTgt spid="8"/>
                                        </p:tgtEl>
                                        <p:attrNameLst>
                                          <p:attrName>ppt_x</p:attrName>
                                        </p:attrNameLst>
                                      </p:cBhvr>
                                      <p:tavLst>
                                        <p:tav tm="0">
                                          <p:val>
                                            <p:strVal val="ppt_x"/>
                                          </p:val>
                                        </p:tav>
                                        <p:tav tm="100000">
                                          <p:val>
                                            <p:strVal val="ppt_x-.2"/>
                                          </p:val>
                                        </p:tav>
                                      </p:tavLst>
                                    </p:anim>
                                    <p:anim calcmode="lin" valueType="num">
                                      <p:cBhvr>
                                        <p:cTn id="32" dur="1000"/>
                                        <p:tgtEl>
                                          <p:spTgt spid="8"/>
                                        </p:tgtEl>
                                        <p:attrNameLst>
                                          <p:attrName>ppt_y</p:attrName>
                                        </p:attrNameLst>
                                      </p:cBhvr>
                                      <p:tavLst>
                                        <p:tav tm="0">
                                          <p:val>
                                            <p:strVal val="ppt_y"/>
                                          </p:val>
                                        </p:tav>
                                        <p:tav tm="100000">
                                          <p:val>
                                            <p:strVal val="ppt_y"/>
                                          </p:val>
                                        </p:tav>
                                      </p:tavLst>
                                    </p:anim>
                                    <p:animEffect transition="out" filter="fade">
                                      <p:cBhvr>
                                        <p:cTn id="33" dur="1000"/>
                                        <p:tgtEl>
                                          <p:spTgt spid="8"/>
                                        </p:tgtEl>
                                      </p:cBhvr>
                                    </p:animEffect>
                                    <p:set>
                                      <p:cBhvr>
                                        <p:cTn id="3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8" grpId="4"/>
      <p:bldP spid="8" grpId="5"/>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bg1">
                <a:shade val="55000"/>
                <a:alpha val="20000"/>
              </a:schemeClr>
              <a:schemeClr val="bg1">
                <a:tint val="40000"/>
                <a:shade val="90000"/>
                <a:satMod val="60000"/>
                <a:alpha val="20000"/>
              </a:schemeClr>
            </a:duotone>
            <a:lum/>
          </a:blip>
          <a:srcRect/>
          <a:tile tx="0" ty="0" sx="58000" sy="38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1219200"/>
            <a:ext cx="76962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zh-CN" sz="2200" b="1" i="0" u="none" strike="noStrike" cap="none" normalizeH="0" baseline="0" dirty="0" smtClean="0">
                <a:ln>
                  <a:noFill/>
                </a:ln>
                <a:solidFill>
                  <a:schemeClr val="tx1">
                    <a:lumMod val="85000"/>
                  </a:schemeClr>
                </a:solidFill>
                <a:effectLst/>
                <a:latin typeface="Tahoma" pitchFamily="34" charset="0"/>
                <a:ea typeface="宋体"/>
                <a:cs typeface="Tahoma" pitchFamily="34" charset="0"/>
              </a:rPr>
              <a:t>The chronological development of loom is given next as a flow chart &amp; the details will</a:t>
            </a:r>
            <a:r>
              <a:rPr kumimoji="0" lang="en-US" altLang="zh-CN" sz="2200" b="1" i="0" u="none" strike="noStrike" cap="none" normalizeH="0" dirty="0" smtClean="0">
                <a:ln>
                  <a:noFill/>
                </a:ln>
                <a:solidFill>
                  <a:schemeClr val="tx1">
                    <a:lumMod val="85000"/>
                  </a:schemeClr>
                </a:solidFill>
                <a:effectLst/>
                <a:latin typeface="Tahoma" pitchFamily="34" charset="0"/>
                <a:ea typeface="宋体"/>
                <a:cs typeface="Tahoma" pitchFamily="34" charset="0"/>
              </a:rPr>
              <a:t> </a:t>
            </a:r>
            <a:r>
              <a:rPr lang="en-US" altLang="zh-CN" sz="2200" b="1" dirty="0" smtClean="0">
                <a:solidFill>
                  <a:schemeClr val="tx1">
                    <a:lumMod val="85000"/>
                  </a:schemeClr>
                </a:solidFill>
                <a:latin typeface="Tahoma" pitchFamily="34" charset="0"/>
                <a:ea typeface="宋体"/>
                <a:cs typeface="Tahoma" pitchFamily="34" charset="0"/>
              </a:rPr>
              <a:t>also </a:t>
            </a:r>
            <a:r>
              <a:rPr kumimoji="0" lang="en-US" altLang="zh-CN" sz="2200" b="1" i="0" u="none" strike="noStrike" cap="none" normalizeH="0" dirty="0" smtClean="0">
                <a:ln>
                  <a:noFill/>
                </a:ln>
                <a:solidFill>
                  <a:schemeClr val="tx1">
                    <a:lumMod val="85000"/>
                  </a:schemeClr>
                </a:solidFill>
                <a:effectLst/>
                <a:latin typeface="Tahoma" pitchFamily="34" charset="0"/>
                <a:ea typeface="宋体"/>
                <a:cs typeface="Tahoma" pitchFamily="34" charset="0"/>
              </a:rPr>
              <a:t>be discussed.</a:t>
            </a:r>
            <a:endParaRPr kumimoji="0" lang="en-US" altLang="zh-CN" sz="2200" b="0" i="0" u="none" strike="noStrike" cap="none" normalizeH="0" baseline="0" dirty="0" smtClean="0">
              <a:ln>
                <a:noFill/>
              </a:ln>
              <a:solidFill>
                <a:schemeClr val="tx1">
                  <a:lumMod val="85000"/>
                </a:schemeClr>
              </a:solidFill>
              <a:effectLst/>
              <a:latin typeface="Tahoma" pitchFamily="34" charset="0"/>
              <a:cs typeface="Tahoma" pitchFamily="34" charset="0"/>
            </a:endParaRPr>
          </a:p>
        </p:txBody>
      </p:sp>
      <p:pic>
        <p:nvPicPr>
          <p:cNvPr id="5" name="Picture 4" descr="weaver-at-loom-t18937.jpg"/>
          <p:cNvPicPr>
            <a:picLocks noChangeAspect="1"/>
          </p:cNvPicPr>
          <p:nvPr/>
        </p:nvPicPr>
        <p:blipFill>
          <a:blip r:embed="rId3"/>
          <a:stretch>
            <a:fillRect/>
          </a:stretch>
        </p:blipFill>
        <p:spPr>
          <a:xfrm>
            <a:off x="2133600" y="2743200"/>
            <a:ext cx="4762500" cy="337185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 from="(-#ppt_w/2)" to="(#ppt_x)" calcmode="lin" valueType="num">
                                      <p:cBhvr>
                                        <p:cTn id="7" dur="600" fill="hold">
                                          <p:stCondLst>
                                            <p:cond delay="0"/>
                                          </p:stCondLst>
                                        </p:cTn>
                                        <p:tgtEl>
                                          <p:spTgt spid="1025"/>
                                        </p:tgtEl>
                                        <p:attrNameLst>
                                          <p:attrName>ppt_x</p:attrName>
                                        </p:attrNameLst>
                                      </p:cBhvr>
                                    </p:anim>
                                    <p:anim from="0" to="-1.0" calcmode="lin" valueType="num">
                                      <p:cBhvr>
                                        <p:cTn id="8" dur="200" decel="50000" autoRev="1" fill="hold">
                                          <p:stCondLst>
                                            <p:cond delay="600"/>
                                          </p:stCondLst>
                                        </p:cTn>
                                        <p:tgtEl>
                                          <p:spTgt spid="1025"/>
                                        </p:tgtEl>
                                        <p:attrNameLst>
                                          <p:attrName>xshear</p:attrName>
                                        </p:attrNameLst>
                                      </p:cBhvr>
                                    </p:anim>
                                    <p:animScale>
                                      <p:cBhvr>
                                        <p:cTn id="9" dur="200" decel="100000" autoRev="1" fill="hold">
                                          <p:stCondLst>
                                            <p:cond delay="600"/>
                                          </p:stCondLst>
                                        </p:cTn>
                                        <p:tgtEl>
                                          <p:spTgt spid="1025"/>
                                        </p:tgtEl>
                                      </p:cBhvr>
                                      <p:from x="100000" y="100000"/>
                                      <p:to x="80000" y="100000"/>
                                    </p:animScale>
                                    <p:anim by="(#ppt_h/3+#ppt_w*0.1)" calcmode="lin" valueType="num">
                                      <p:cBhvr additive="sum">
                                        <p:cTn id="10" dur="200" decel="100000" autoRev="1" fill="hold">
                                          <p:stCondLst>
                                            <p:cond delay="600"/>
                                          </p:stCondLst>
                                        </p:cTn>
                                        <p:tgtEl>
                                          <p:spTgt spid="1025"/>
                                        </p:tgtEl>
                                        <p:attrNameLst>
                                          <p:attrName>ppt_x</p:attrName>
                                        </p:attrNameLst>
                                      </p:cBhvr>
                                    </p:anim>
                                  </p:childTnLst>
                                </p:cTn>
                              </p:par>
                              <p:par>
                                <p:cTn id="11" presetID="47"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xit" presetSubtype="0" fill="hold" grpId="1" nodeType="afterEffect">
                                  <p:stCondLst>
                                    <p:cond delay="5000"/>
                                  </p:stCondLst>
                                  <p:childTnLst>
                                    <p:animEffect transition="out" filter="fade">
                                      <p:cBhvr>
                                        <p:cTn id="18" dur="5000"/>
                                        <p:tgtEl>
                                          <p:spTgt spid="1025"/>
                                        </p:tgtEl>
                                      </p:cBhvr>
                                    </p:animEffect>
                                    <p:set>
                                      <p:cBhvr>
                                        <p:cTn id="19" dur="1" fill="hold">
                                          <p:stCondLst>
                                            <p:cond delay="4999"/>
                                          </p:stCondLst>
                                        </p:cTn>
                                        <p:tgtEl>
                                          <p:spTgt spid="102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0"/>
                                        <p:tgtEl>
                                          <p:spTgt spid="5"/>
                                        </p:tgtEl>
                                      </p:cBhvr>
                                    </p:animEffect>
                                    <p:set>
                                      <p:cBhvr>
                                        <p:cTn id="22"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981200" y="304800"/>
            <a:ext cx="6172200" cy="430887"/>
          </a:xfrm>
          <a:prstGeom prst="rect">
            <a:avLst/>
          </a:prstGeom>
        </p:spPr>
        <p:txBody>
          <a:bodyPr wrap="square">
            <a:spAutoFit/>
          </a:bodyPr>
          <a:lstStyle/>
          <a:p>
            <a:r>
              <a:rPr lang="en-US" sz="2200" dirty="0" smtClean="0">
                <a:ln>
                  <a:solidFill>
                    <a:schemeClr val="accent2"/>
                  </a:solidFill>
                </a:ln>
                <a:solidFill>
                  <a:schemeClr val="accent6">
                    <a:lumMod val="40000"/>
                    <a:lumOff val="60000"/>
                  </a:schemeClr>
                </a:solidFill>
                <a:latin typeface="Arial Black" pitchFamily="34" charset="0"/>
              </a:rPr>
              <a:t>Chronological development  of Loom</a:t>
            </a:r>
            <a:endParaRPr lang="en-US" sz="2200" dirty="0">
              <a:ln>
                <a:solidFill>
                  <a:schemeClr val="accent2"/>
                </a:solidFill>
              </a:ln>
              <a:latin typeface="Arial Black" pitchFamily="34" charset="0"/>
            </a:endParaRPr>
          </a:p>
        </p:txBody>
      </p:sp>
      <p:sp>
        <p:nvSpPr>
          <p:cNvPr id="4" name="Rectangle 3"/>
          <p:cNvSpPr/>
          <p:nvPr/>
        </p:nvSpPr>
        <p:spPr>
          <a:xfrm>
            <a:off x="752172" y="988140"/>
            <a:ext cx="7696200" cy="5393784"/>
          </a:xfrm>
          <a:prstGeom prst="rect">
            <a:avLst/>
          </a:prstGeom>
          <a:ln>
            <a:noFill/>
          </a:ln>
        </p:spPr>
        <p:txBody>
          <a:bodyPr wrap="square">
            <a:spAutoFit/>
          </a:bodyPr>
          <a:lstStyle/>
          <a:p>
            <a:pPr marL="45720" indent="0">
              <a:buNone/>
            </a:pPr>
            <a:r>
              <a:rPr lang="en-US" b="1" dirty="0" smtClean="0"/>
              <a:t>Primitive or vertical loom </a:t>
            </a:r>
          </a:p>
          <a:p>
            <a:pPr marL="45720" indent="0">
              <a:buNone/>
            </a:pPr>
            <a:endParaRPr lang="en-US" sz="1000" b="1" dirty="0"/>
          </a:p>
          <a:p>
            <a:pPr marL="45720" indent="0">
              <a:buNone/>
            </a:pPr>
            <a:r>
              <a:rPr lang="en-US" b="1" dirty="0" smtClean="0"/>
              <a:t>					</a:t>
            </a:r>
          </a:p>
          <a:p>
            <a:pPr marL="45720"/>
            <a:r>
              <a:rPr lang="en-US" b="1" dirty="0" smtClean="0"/>
              <a:t>Pit loom		</a:t>
            </a:r>
            <a:endParaRPr lang="en-US" b="1" dirty="0" smtClean="0"/>
          </a:p>
          <a:p>
            <a:pPr marL="45720"/>
            <a:endParaRPr lang="en-US" sz="1000" b="1" dirty="0" smtClean="0"/>
          </a:p>
          <a:p>
            <a:pPr marL="45720"/>
            <a:endParaRPr lang="en-US" b="1" dirty="0" smtClean="0"/>
          </a:p>
          <a:p>
            <a:pPr marL="45720"/>
            <a:r>
              <a:rPr lang="en-US" b="1" dirty="0" smtClean="0"/>
              <a:t>Frame loom</a:t>
            </a:r>
          </a:p>
          <a:p>
            <a:pPr marL="45720"/>
            <a:endParaRPr lang="en-US" sz="1100" b="1" dirty="0" smtClean="0"/>
          </a:p>
          <a:p>
            <a:pPr marL="45720"/>
            <a:endParaRPr lang="en-US" sz="1600" b="1" dirty="0" smtClean="0"/>
          </a:p>
          <a:p>
            <a:pPr marL="45720"/>
            <a:r>
              <a:rPr lang="en-US" b="1" dirty="0" err="1" smtClean="0"/>
              <a:t>Chittaranjan</a:t>
            </a:r>
            <a:r>
              <a:rPr lang="en-US" b="1" dirty="0" smtClean="0"/>
              <a:t> loom  </a:t>
            </a:r>
          </a:p>
          <a:p>
            <a:pPr marL="45720"/>
            <a:endParaRPr lang="en-US" sz="1100" b="1" dirty="0" smtClean="0"/>
          </a:p>
          <a:p>
            <a:pPr marL="45720"/>
            <a:endParaRPr lang="en-US" sz="1600" b="1" dirty="0" smtClean="0"/>
          </a:p>
          <a:p>
            <a:pPr marL="45720"/>
            <a:r>
              <a:rPr lang="en-US" b="1" dirty="0" err="1" smtClean="0"/>
              <a:t>Haatersely</a:t>
            </a:r>
            <a:r>
              <a:rPr lang="en-US" b="1" dirty="0" smtClean="0"/>
              <a:t> loom    </a:t>
            </a:r>
          </a:p>
          <a:p>
            <a:pPr marL="45720"/>
            <a:endParaRPr lang="en-US" sz="1050" b="1" dirty="0" smtClean="0"/>
          </a:p>
          <a:p>
            <a:pPr marL="45720"/>
            <a:endParaRPr lang="en-US" b="1" dirty="0" smtClean="0"/>
          </a:p>
          <a:p>
            <a:pPr marL="45720"/>
            <a:r>
              <a:rPr lang="en-US" b="1" dirty="0" smtClean="0"/>
              <a:t> Ordinary power loom </a:t>
            </a:r>
          </a:p>
          <a:p>
            <a:pPr marL="45720"/>
            <a:endParaRPr lang="en-US" sz="1200" b="1" dirty="0" smtClean="0"/>
          </a:p>
          <a:p>
            <a:pPr marL="45720"/>
            <a:endParaRPr lang="en-US" sz="1400" b="1" dirty="0" smtClean="0"/>
          </a:p>
          <a:p>
            <a:pPr marL="45720"/>
            <a:r>
              <a:rPr lang="en-US" b="1" dirty="0" smtClean="0"/>
              <a:t>Automatic power loom  </a:t>
            </a:r>
          </a:p>
          <a:p>
            <a:pPr marL="45720"/>
            <a:endParaRPr lang="en-US" sz="1200" b="1" dirty="0" smtClean="0"/>
          </a:p>
          <a:p>
            <a:pPr marL="45720"/>
            <a:endParaRPr lang="en-US" sz="1600" b="1" dirty="0" smtClean="0"/>
          </a:p>
          <a:p>
            <a:pPr marL="45720"/>
            <a:r>
              <a:rPr lang="en-US" b="1" dirty="0" smtClean="0"/>
              <a:t> Modern loom    </a:t>
            </a:r>
            <a:endParaRPr lang="en-US" b="1" dirty="0" smtClean="0"/>
          </a:p>
        </p:txBody>
      </p:sp>
      <p:sp>
        <p:nvSpPr>
          <p:cNvPr id="5" name="Right Bracket 4"/>
          <p:cNvSpPr/>
          <p:nvPr/>
        </p:nvSpPr>
        <p:spPr>
          <a:xfrm>
            <a:off x="1600200" y="1524000"/>
            <a:ext cx="3230881" cy="1295400"/>
          </a:xfrm>
          <a:prstGeom prst="rightBracket">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Down Arrow 5"/>
          <p:cNvSpPr/>
          <p:nvPr/>
        </p:nvSpPr>
        <p:spPr>
          <a:xfrm>
            <a:off x="1447800" y="13716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447800" y="20574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447800" y="27432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447800" y="34290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447800" y="41148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447800" y="48006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447800" y="5486400"/>
            <a:ext cx="45719" cy="342900"/>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ket 12"/>
          <p:cNvSpPr/>
          <p:nvPr/>
        </p:nvSpPr>
        <p:spPr>
          <a:xfrm>
            <a:off x="1600200" y="2971800"/>
            <a:ext cx="3230881" cy="1295400"/>
          </a:xfrm>
          <a:prstGeom prst="rightBracket">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1600200" y="4419600"/>
            <a:ext cx="3230881" cy="1295400"/>
          </a:xfrm>
          <a:prstGeom prst="rightBracket">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4848225" y="2209800"/>
            <a:ext cx="1066801" cy="3721"/>
          </a:xfrm>
          <a:prstGeom prst="straightConnector1">
            <a:avLst/>
          </a:prstGeom>
          <a:ln>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48225" y="3657600"/>
            <a:ext cx="1066801" cy="3721"/>
          </a:xfrm>
          <a:prstGeom prst="straightConnector1">
            <a:avLst/>
          </a:prstGeom>
          <a:ln>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48225" y="5029200"/>
            <a:ext cx="1066801" cy="3721"/>
          </a:xfrm>
          <a:prstGeom prst="straightConnector1">
            <a:avLst/>
          </a:prstGeom>
          <a:ln>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2590800" y="6019800"/>
            <a:ext cx="3048000" cy="4571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accent6">
                    <a:lumMod val="60000"/>
                    <a:lumOff val="40000"/>
                  </a:schemeClr>
                </a:solidFill>
              </a:ln>
              <a:solidFill>
                <a:schemeClr val="accent5">
                  <a:lumMod val="60000"/>
                  <a:lumOff val="40000"/>
                </a:schemeClr>
              </a:solidFill>
            </a:endParaRPr>
          </a:p>
        </p:txBody>
      </p:sp>
      <p:sp>
        <p:nvSpPr>
          <p:cNvPr id="21" name="Rectangle 20"/>
          <p:cNvSpPr/>
          <p:nvPr/>
        </p:nvSpPr>
        <p:spPr>
          <a:xfrm>
            <a:off x="5715000" y="5867400"/>
            <a:ext cx="3124200" cy="646331"/>
          </a:xfrm>
          <a:prstGeom prst="rect">
            <a:avLst/>
          </a:prstGeom>
        </p:spPr>
        <p:txBody>
          <a:bodyPr wrap="square">
            <a:spAutoFit/>
          </a:bodyPr>
          <a:lstStyle/>
          <a:p>
            <a:pPr marL="45720" indent="0">
              <a:buNone/>
            </a:pPr>
            <a:r>
              <a:rPr lang="en-US" b="1" dirty="0" smtClean="0">
                <a:solidFill>
                  <a:schemeClr val="tx1">
                    <a:lumMod val="95000"/>
                  </a:schemeClr>
                </a:solidFill>
              </a:rPr>
              <a:t>1. </a:t>
            </a:r>
            <a:r>
              <a:rPr lang="en-US" b="1" dirty="0" err="1" smtClean="0">
                <a:solidFill>
                  <a:schemeClr val="tx1">
                    <a:lumMod val="95000"/>
                  </a:schemeClr>
                </a:solidFill>
              </a:rPr>
              <a:t>Projecttile</a:t>
            </a:r>
            <a:r>
              <a:rPr lang="en-US" b="1" dirty="0" smtClean="0">
                <a:solidFill>
                  <a:schemeClr val="tx1">
                    <a:lumMod val="95000"/>
                  </a:schemeClr>
                </a:solidFill>
              </a:rPr>
              <a:t>    2. Rapier</a:t>
            </a:r>
          </a:p>
          <a:p>
            <a:pPr marL="45720" indent="0">
              <a:buNone/>
            </a:pPr>
            <a:r>
              <a:rPr lang="en-US" b="1" dirty="0" smtClean="0">
                <a:solidFill>
                  <a:schemeClr val="tx1">
                    <a:lumMod val="95000"/>
                  </a:schemeClr>
                </a:solidFill>
              </a:rPr>
              <a:t>3. </a:t>
            </a:r>
            <a:r>
              <a:rPr lang="en-US" b="1" dirty="0" err="1" smtClean="0">
                <a:solidFill>
                  <a:schemeClr val="tx1">
                    <a:lumMod val="95000"/>
                  </a:schemeClr>
                </a:solidFill>
              </a:rPr>
              <a:t>Airjet</a:t>
            </a:r>
            <a:r>
              <a:rPr lang="en-US" b="1" dirty="0" smtClean="0">
                <a:solidFill>
                  <a:schemeClr val="tx1">
                    <a:lumMod val="95000"/>
                  </a:schemeClr>
                </a:solidFill>
              </a:rPr>
              <a:t>           4. Water jet</a:t>
            </a:r>
            <a:endParaRPr lang="en-US" b="1" dirty="0" smtClean="0">
              <a:solidFill>
                <a:schemeClr val="tx1">
                  <a:lumMod val="95000"/>
                </a:schemeClr>
              </a:solidFill>
            </a:endParaRPr>
          </a:p>
        </p:txBody>
      </p:sp>
      <p:sp>
        <p:nvSpPr>
          <p:cNvPr id="22" name="Rectangle 21"/>
          <p:cNvSpPr/>
          <p:nvPr/>
        </p:nvSpPr>
        <p:spPr>
          <a:xfrm>
            <a:off x="6019800" y="4876800"/>
            <a:ext cx="1994457" cy="369332"/>
          </a:xfrm>
          <a:prstGeom prst="rect">
            <a:avLst/>
          </a:prstGeom>
        </p:spPr>
        <p:txBody>
          <a:bodyPr wrap="none">
            <a:spAutoFit/>
          </a:bodyPr>
          <a:lstStyle/>
          <a:p>
            <a:r>
              <a:rPr lang="en-US" b="1" dirty="0" smtClean="0"/>
              <a:t>Automatic loom</a:t>
            </a:r>
            <a:endParaRPr lang="en-US" dirty="0"/>
          </a:p>
        </p:txBody>
      </p:sp>
      <p:sp>
        <p:nvSpPr>
          <p:cNvPr id="23" name="Rectangle 22"/>
          <p:cNvSpPr/>
          <p:nvPr/>
        </p:nvSpPr>
        <p:spPr>
          <a:xfrm>
            <a:off x="5943600" y="3505200"/>
            <a:ext cx="2794355" cy="369332"/>
          </a:xfrm>
          <a:prstGeom prst="rect">
            <a:avLst/>
          </a:prstGeom>
        </p:spPr>
        <p:txBody>
          <a:bodyPr wrap="none">
            <a:spAutoFit/>
          </a:bodyPr>
          <a:lstStyle/>
          <a:p>
            <a:r>
              <a:rPr lang="en-US" b="1" dirty="0" smtClean="0"/>
              <a:t>Semi</a:t>
            </a:r>
            <a:r>
              <a:rPr lang="en-US" b="1" dirty="0" smtClean="0">
                <a:solidFill>
                  <a:srgbClr val="FF0000"/>
                </a:solidFill>
              </a:rPr>
              <a:t> </a:t>
            </a:r>
            <a:r>
              <a:rPr lang="en-US" b="1" dirty="0" smtClean="0"/>
              <a:t>automatic shuttle</a:t>
            </a:r>
            <a:endParaRPr lang="en-US" dirty="0"/>
          </a:p>
        </p:txBody>
      </p:sp>
      <p:sp>
        <p:nvSpPr>
          <p:cNvPr id="24" name="Rectangle 23"/>
          <p:cNvSpPr/>
          <p:nvPr/>
        </p:nvSpPr>
        <p:spPr>
          <a:xfrm>
            <a:off x="5943600" y="1972270"/>
            <a:ext cx="2819400" cy="923330"/>
          </a:xfrm>
          <a:prstGeom prst="rect">
            <a:avLst/>
          </a:prstGeom>
        </p:spPr>
        <p:txBody>
          <a:bodyPr wrap="square">
            <a:spAutoFit/>
          </a:bodyPr>
          <a:lstStyle/>
          <a:p>
            <a:pPr marL="388620" indent="-342900">
              <a:buAutoNum type="arabicPeriod"/>
            </a:pPr>
            <a:r>
              <a:rPr lang="en-US" b="1" dirty="0" smtClean="0"/>
              <a:t>Fly Shuttle</a:t>
            </a:r>
          </a:p>
          <a:p>
            <a:pPr marL="388620" indent="-342900">
              <a:buAutoNum type="arabicPeriod"/>
            </a:pPr>
            <a:r>
              <a:rPr lang="en-US" b="1" dirty="0" smtClean="0"/>
              <a:t>2. Throw  Shuttle</a:t>
            </a:r>
          </a:p>
          <a:p>
            <a:pPr marL="45720" indent="0">
              <a:buNone/>
            </a:pPr>
            <a:r>
              <a:rPr lang="en-US" b="1" dirty="0" smtClean="0">
                <a:solidFill>
                  <a:srgbClr val="FF0000"/>
                </a:solidFill>
              </a:rPr>
              <a:t>                                                                                                                   </a:t>
            </a:r>
            <a:endParaRPr lang="en-US" b="1" dirty="0" smtClean="0">
              <a:solidFill>
                <a:srgbClr val="FF0000"/>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95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par>
                          <p:cTn id="19" fill="hold">
                            <p:stCondLst>
                              <p:cond delay="405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4550"/>
                            </p:stCondLst>
                            <p:childTnLst>
                              <p:par>
                                <p:cTn id="25" presetID="35" presetClass="emph" presetSubtype="0" fill="hold" grpId="1" nodeType="afterEffect">
                                  <p:stCondLst>
                                    <p:cond delay="0"/>
                                  </p:stCondLst>
                                  <p:childTnLst>
                                    <p:anim calcmode="discrete" valueType="str">
                                      <p:cBhvr>
                                        <p:cTn id="26" dur="1000" fill="hold"/>
                                        <p:tgtEl>
                                          <p:spTgt spid="6"/>
                                        </p:tgtEl>
                                        <p:attrNameLst>
                                          <p:attrName>style.visibility</p:attrName>
                                        </p:attrNameLst>
                                      </p:cBhvr>
                                      <p:tavLst>
                                        <p:tav tm="0">
                                          <p:val>
                                            <p:strVal val="hidden"/>
                                          </p:val>
                                        </p:tav>
                                        <p:tav tm="50000">
                                          <p:val>
                                            <p:strVal val="visible"/>
                                          </p:val>
                                        </p:tav>
                                      </p:tavLst>
                                    </p:anim>
                                  </p:childTnLst>
                                </p:cTn>
                              </p:par>
                            </p:childTnLst>
                          </p:cTn>
                        </p:par>
                        <p:par>
                          <p:cTn id="27" fill="hold">
                            <p:stCondLst>
                              <p:cond delay="5550"/>
                            </p:stCondLst>
                            <p:childTnLst>
                              <p:par>
                                <p:cTn id="28" presetID="49" presetClass="entr" presetSubtype="0" decel="10000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3" dur="1000"/>
                                        <p:tgtEl>
                                          <p:spTgt spid="4">
                                            <p:txEl>
                                              <p:pRg st="3" end="3"/>
                                            </p:txEl>
                                          </p:spTgt>
                                        </p:tgtEl>
                                      </p:cBhvr>
                                    </p:animEffect>
                                  </p:childTnLst>
                                </p:cTn>
                              </p:par>
                            </p:childTnLst>
                          </p:cTn>
                        </p:par>
                        <p:par>
                          <p:cTn id="34" fill="hold">
                            <p:stCondLst>
                              <p:cond delay="655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7050"/>
                            </p:stCondLst>
                            <p:childTnLst>
                              <p:par>
                                <p:cTn id="40" presetID="35" presetClass="emph" presetSubtype="0" fill="hold" grpId="1" nodeType="afterEffect">
                                  <p:stCondLst>
                                    <p:cond delay="0"/>
                                  </p:stCondLst>
                                  <p:childTnLst>
                                    <p:anim calcmode="discrete" valueType="str">
                                      <p:cBhvr>
                                        <p:cTn id="41" dur="1000" fill="hold"/>
                                        <p:tgtEl>
                                          <p:spTgt spid="7"/>
                                        </p:tgtEl>
                                        <p:attrNameLst>
                                          <p:attrName>style.visibility</p:attrName>
                                        </p:attrNameLst>
                                      </p:cBhvr>
                                      <p:tavLst>
                                        <p:tav tm="0">
                                          <p:val>
                                            <p:strVal val="hidden"/>
                                          </p:val>
                                        </p:tav>
                                        <p:tav tm="50000">
                                          <p:val>
                                            <p:strVal val="visible"/>
                                          </p:val>
                                        </p:tav>
                                      </p:tavLst>
                                    </p:anim>
                                  </p:childTnLst>
                                </p:cTn>
                              </p:par>
                            </p:childTnLst>
                          </p:cTn>
                        </p:par>
                        <p:par>
                          <p:cTn id="42" fill="hold">
                            <p:stCondLst>
                              <p:cond delay="8050"/>
                            </p:stCondLst>
                            <p:childTnLst>
                              <p:par>
                                <p:cTn id="43" presetID="49" presetClass="entr" presetSubtype="0" decel="100000" fill="hold" nodeType="after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p:cTn id="4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48" dur="1000"/>
                                        <p:tgtEl>
                                          <p:spTgt spid="4">
                                            <p:txEl>
                                              <p:pRg st="6" end="6"/>
                                            </p:txEl>
                                          </p:spTgt>
                                        </p:tgtEl>
                                      </p:cBhvr>
                                    </p:animEffect>
                                  </p:childTnLst>
                                </p:cTn>
                              </p:par>
                            </p:childTnLst>
                          </p:cTn>
                        </p:par>
                        <p:par>
                          <p:cTn id="49" fill="hold">
                            <p:stCondLst>
                              <p:cond delay="9050"/>
                            </p:stCondLst>
                            <p:childTnLst>
                              <p:par>
                                <p:cTn id="50" presetID="2" presetClass="entr" presetSubtype="4" fill="hold" grpId="1"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9550"/>
                            </p:stCondLst>
                            <p:childTnLst>
                              <p:par>
                                <p:cTn id="55" presetID="35" presetClass="emph" presetSubtype="0" fill="hold" grpId="0" nodeType="afterEffect">
                                  <p:stCondLst>
                                    <p:cond delay="0"/>
                                  </p:stCondLst>
                                  <p:childTnLst>
                                    <p:anim calcmode="discrete" valueType="str">
                                      <p:cBhvr>
                                        <p:cTn id="56" dur="1000" fill="hold"/>
                                        <p:tgtEl>
                                          <p:spTgt spid="8"/>
                                        </p:tgtEl>
                                        <p:attrNameLst>
                                          <p:attrName>style.visibility</p:attrName>
                                        </p:attrNameLst>
                                      </p:cBhvr>
                                      <p:tavLst>
                                        <p:tav tm="0">
                                          <p:val>
                                            <p:strVal val="hidden"/>
                                          </p:val>
                                        </p:tav>
                                        <p:tav tm="50000">
                                          <p:val>
                                            <p:strVal val="visible"/>
                                          </p:val>
                                        </p:tav>
                                      </p:tavLst>
                                    </p:anim>
                                  </p:childTnLst>
                                </p:cTn>
                              </p:par>
                            </p:childTnLst>
                          </p:cTn>
                        </p:par>
                        <p:par>
                          <p:cTn id="57" fill="hold">
                            <p:stCondLst>
                              <p:cond delay="10550"/>
                            </p:stCondLst>
                            <p:childTnLst>
                              <p:par>
                                <p:cTn id="58" presetID="49" presetClass="entr" presetSubtype="0" decel="100000" fill="hold" nodeType="after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p:cTn id="60"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4">
                                            <p:txEl>
                                              <p:pRg st="9" end="9"/>
                                            </p:txEl>
                                          </p:spTgt>
                                        </p:tgtEl>
                                        <p:attrNameLst>
                                          <p:attrName>style.rotation</p:attrName>
                                        </p:attrNameLst>
                                      </p:cBhvr>
                                      <p:tavLst>
                                        <p:tav tm="0">
                                          <p:val>
                                            <p:fltVal val="360"/>
                                          </p:val>
                                        </p:tav>
                                        <p:tav tm="100000">
                                          <p:val>
                                            <p:fltVal val="0"/>
                                          </p:val>
                                        </p:tav>
                                      </p:tavLst>
                                    </p:anim>
                                    <p:animEffect transition="in" filter="fade">
                                      <p:cBhvr>
                                        <p:cTn id="63" dur="1000"/>
                                        <p:tgtEl>
                                          <p:spTgt spid="4">
                                            <p:txEl>
                                              <p:pRg st="9" end="9"/>
                                            </p:txEl>
                                          </p:spTgt>
                                        </p:tgtEl>
                                      </p:cBhvr>
                                    </p:animEffect>
                                  </p:childTnLst>
                                </p:cTn>
                              </p:par>
                            </p:childTnLst>
                          </p:cTn>
                        </p:par>
                        <p:par>
                          <p:cTn id="64" fill="hold">
                            <p:stCondLst>
                              <p:cond delay="11550"/>
                            </p:stCondLst>
                            <p:childTnLst>
                              <p:par>
                                <p:cTn id="65" presetID="2" presetClass="entr" presetSubtype="4" fill="hold" grpId="1"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12050"/>
                            </p:stCondLst>
                            <p:childTnLst>
                              <p:par>
                                <p:cTn id="70" presetID="35" presetClass="emph" presetSubtype="0" fill="hold" grpId="0" nodeType="afterEffect">
                                  <p:stCondLst>
                                    <p:cond delay="0"/>
                                  </p:stCondLst>
                                  <p:childTnLst>
                                    <p:anim calcmode="discrete" valueType="str">
                                      <p:cBhvr>
                                        <p:cTn id="71" dur="1000" fill="hold"/>
                                        <p:tgtEl>
                                          <p:spTgt spid="9"/>
                                        </p:tgtEl>
                                        <p:attrNameLst>
                                          <p:attrName>style.visibility</p:attrName>
                                        </p:attrNameLst>
                                      </p:cBhvr>
                                      <p:tavLst>
                                        <p:tav tm="0">
                                          <p:val>
                                            <p:strVal val="hidden"/>
                                          </p:val>
                                        </p:tav>
                                        <p:tav tm="50000">
                                          <p:val>
                                            <p:strVal val="visible"/>
                                          </p:val>
                                        </p:tav>
                                      </p:tavLst>
                                    </p:anim>
                                  </p:childTnLst>
                                </p:cTn>
                              </p:par>
                            </p:childTnLst>
                          </p:cTn>
                        </p:par>
                        <p:par>
                          <p:cTn id="72" fill="hold">
                            <p:stCondLst>
                              <p:cond delay="13050"/>
                            </p:stCondLst>
                            <p:childTnLst>
                              <p:par>
                                <p:cTn id="73" presetID="49" presetClass="entr" presetSubtype="0" decel="100000" fill="hold" nodeType="after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 calcmode="lin" valueType="num">
                                      <p:cBhvr>
                                        <p:cTn id="75"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76"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77" dur="1000" fill="hold"/>
                                        <p:tgtEl>
                                          <p:spTgt spid="4">
                                            <p:txEl>
                                              <p:pRg st="12" end="12"/>
                                            </p:txEl>
                                          </p:spTgt>
                                        </p:tgtEl>
                                        <p:attrNameLst>
                                          <p:attrName>style.rotation</p:attrName>
                                        </p:attrNameLst>
                                      </p:cBhvr>
                                      <p:tavLst>
                                        <p:tav tm="0">
                                          <p:val>
                                            <p:fltVal val="360"/>
                                          </p:val>
                                        </p:tav>
                                        <p:tav tm="100000">
                                          <p:val>
                                            <p:fltVal val="0"/>
                                          </p:val>
                                        </p:tav>
                                      </p:tavLst>
                                    </p:anim>
                                    <p:animEffect transition="in" filter="fade">
                                      <p:cBhvr>
                                        <p:cTn id="78" dur="1000"/>
                                        <p:tgtEl>
                                          <p:spTgt spid="4">
                                            <p:txEl>
                                              <p:pRg st="12" end="12"/>
                                            </p:txEl>
                                          </p:spTgt>
                                        </p:tgtEl>
                                      </p:cBhvr>
                                    </p:animEffect>
                                  </p:childTnLst>
                                </p:cTn>
                              </p:par>
                            </p:childTnLst>
                          </p:cTn>
                        </p:par>
                        <p:par>
                          <p:cTn id="79" fill="hold">
                            <p:stCondLst>
                              <p:cond delay="14050"/>
                            </p:stCondLst>
                            <p:childTnLst>
                              <p:par>
                                <p:cTn id="80" presetID="2" presetClass="entr" presetSubtype="4" fill="hold" grpId="1"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14550"/>
                            </p:stCondLst>
                            <p:childTnLst>
                              <p:par>
                                <p:cTn id="85" presetID="35" presetClass="emph" presetSubtype="0" fill="hold" grpId="0" nodeType="afterEffect">
                                  <p:stCondLst>
                                    <p:cond delay="0"/>
                                  </p:stCondLst>
                                  <p:childTnLst>
                                    <p:anim calcmode="discrete" valueType="str">
                                      <p:cBhvr>
                                        <p:cTn id="86"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87" fill="hold">
                            <p:stCondLst>
                              <p:cond delay="15550"/>
                            </p:stCondLst>
                            <p:childTnLst>
                              <p:par>
                                <p:cTn id="88" presetID="49" presetClass="entr" presetSubtype="0" decel="100000" fill="hold" nodeType="afterEffect">
                                  <p:stCondLst>
                                    <p:cond delay="0"/>
                                  </p:stCondLst>
                                  <p:childTnLst>
                                    <p:set>
                                      <p:cBhvr>
                                        <p:cTn id="89" dur="1" fill="hold">
                                          <p:stCondLst>
                                            <p:cond delay="0"/>
                                          </p:stCondLst>
                                        </p:cTn>
                                        <p:tgtEl>
                                          <p:spTgt spid="4">
                                            <p:txEl>
                                              <p:pRg st="15" end="15"/>
                                            </p:txEl>
                                          </p:spTgt>
                                        </p:tgtEl>
                                        <p:attrNameLst>
                                          <p:attrName>style.visibility</p:attrName>
                                        </p:attrNameLst>
                                      </p:cBhvr>
                                      <p:to>
                                        <p:strVal val="visible"/>
                                      </p:to>
                                    </p:set>
                                    <p:anim calcmode="lin" valueType="num">
                                      <p:cBhvr>
                                        <p:cTn id="90" dur="10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91" dur="1000" fill="hold"/>
                                        <p:tgtEl>
                                          <p:spTgt spid="4">
                                            <p:txEl>
                                              <p:pRg st="15" end="15"/>
                                            </p:txEl>
                                          </p:spTgt>
                                        </p:tgtEl>
                                        <p:attrNameLst>
                                          <p:attrName>ppt_h</p:attrName>
                                        </p:attrNameLst>
                                      </p:cBhvr>
                                      <p:tavLst>
                                        <p:tav tm="0">
                                          <p:val>
                                            <p:fltVal val="0"/>
                                          </p:val>
                                        </p:tav>
                                        <p:tav tm="100000">
                                          <p:val>
                                            <p:strVal val="#ppt_h"/>
                                          </p:val>
                                        </p:tav>
                                      </p:tavLst>
                                    </p:anim>
                                    <p:anim calcmode="lin" valueType="num">
                                      <p:cBhvr>
                                        <p:cTn id="92" dur="1000" fill="hold"/>
                                        <p:tgtEl>
                                          <p:spTgt spid="4">
                                            <p:txEl>
                                              <p:pRg st="15" end="15"/>
                                            </p:txEl>
                                          </p:spTgt>
                                        </p:tgtEl>
                                        <p:attrNameLst>
                                          <p:attrName>style.rotation</p:attrName>
                                        </p:attrNameLst>
                                      </p:cBhvr>
                                      <p:tavLst>
                                        <p:tav tm="0">
                                          <p:val>
                                            <p:fltVal val="360"/>
                                          </p:val>
                                        </p:tav>
                                        <p:tav tm="100000">
                                          <p:val>
                                            <p:fltVal val="0"/>
                                          </p:val>
                                        </p:tav>
                                      </p:tavLst>
                                    </p:anim>
                                    <p:animEffect transition="in" filter="fade">
                                      <p:cBhvr>
                                        <p:cTn id="93" dur="1000"/>
                                        <p:tgtEl>
                                          <p:spTgt spid="4">
                                            <p:txEl>
                                              <p:pRg st="15" end="15"/>
                                            </p:txEl>
                                          </p:spTgt>
                                        </p:tgtEl>
                                      </p:cBhvr>
                                    </p:animEffect>
                                  </p:childTnLst>
                                </p:cTn>
                              </p:par>
                            </p:childTnLst>
                          </p:cTn>
                        </p:par>
                        <p:par>
                          <p:cTn id="94" fill="hold">
                            <p:stCondLst>
                              <p:cond delay="16550"/>
                            </p:stCondLst>
                            <p:childTnLst>
                              <p:par>
                                <p:cTn id="95" presetID="2" presetClass="entr" presetSubtype="4" fill="hold" grpId="1"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par>
                          <p:cTn id="99" fill="hold">
                            <p:stCondLst>
                              <p:cond delay="17050"/>
                            </p:stCondLst>
                            <p:childTnLst>
                              <p:par>
                                <p:cTn id="100" presetID="35" presetClass="emph" presetSubtype="0" fill="hold" grpId="0" nodeType="afterEffect">
                                  <p:stCondLst>
                                    <p:cond delay="0"/>
                                  </p:stCondLst>
                                  <p:childTnLst>
                                    <p:anim calcmode="discrete" valueType="str">
                                      <p:cBhvr>
                                        <p:cTn id="101"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102" fill="hold">
                            <p:stCondLst>
                              <p:cond delay="18050"/>
                            </p:stCondLst>
                            <p:childTnLst>
                              <p:par>
                                <p:cTn id="103" presetID="49" presetClass="entr" presetSubtype="0" decel="100000" fill="hold" nodeType="afterEffect">
                                  <p:stCondLst>
                                    <p:cond delay="0"/>
                                  </p:stCondLst>
                                  <p:childTnLst>
                                    <p:set>
                                      <p:cBhvr>
                                        <p:cTn id="104" dur="1" fill="hold">
                                          <p:stCondLst>
                                            <p:cond delay="0"/>
                                          </p:stCondLst>
                                        </p:cTn>
                                        <p:tgtEl>
                                          <p:spTgt spid="4">
                                            <p:txEl>
                                              <p:pRg st="18" end="18"/>
                                            </p:txEl>
                                          </p:spTgt>
                                        </p:tgtEl>
                                        <p:attrNameLst>
                                          <p:attrName>style.visibility</p:attrName>
                                        </p:attrNameLst>
                                      </p:cBhvr>
                                      <p:to>
                                        <p:strVal val="visible"/>
                                      </p:to>
                                    </p:set>
                                    <p:anim calcmode="lin" valueType="num">
                                      <p:cBhvr>
                                        <p:cTn id="105" dur="10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106" dur="1000" fill="hold"/>
                                        <p:tgtEl>
                                          <p:spTgt spid="4">
                                            <p:txEl>
                                              <p:pRg st="18" end="18"/>
                                            </p:txEl>
                                          </p:spTgt>
                                        </p:tgtEl>
                                        <p:attrNameLst>
                                          <p:attrName>ppt_h</p:attrName>
                                        </p:attrNameLst>
                                      </p:cBhvr>
                                      <p:tavLst>
                                        <p:tav tm="0">
                                          <p:val>
                                            <p:fltVal val="0"/>
                                          </p:val>
                                        </p:tav>
                                        <p:tav tm="100000">
                                          <p:val>
                                            <p:strVal val="#ppt_h"/>
                                          </p:val>
                                        </p:tav>
                                      </p:tavLst>
                                    </p:anim>
                                    <p:anim calcmode="lin" valueType="num">
                                      <p:cBhvr>
                                        <p:cTn id="107" dur="1000" fill="hold"/>
                                        <p:tgtEl>
                                          <p:spTgt spid="4">
                                            <p:txEl>
                                              <p:pRg st="18" end="18"/>
                                            </p:txEl>
                                          </p:spTgt>
                                        </p:tgtEl>
                                        <p:attrNameLst>
                                          <p:attrName>style.rotation</p:attrName>
                                        </p:attrNameLst>
                                      </p:cBhvr>
                                      <p:tavLst>
                                        <p:tav tm="0">
                                          <p:val>
                                            <p:fltVal val="360"/>
                                          </p:val>
                                        </p:tav>
                                        <p:tav tm="100000">
                                          <p:val>
                                            <p:fltVal val="0"/>
                                          </p:val>
                                        </p:tav>
                                      </p:tavLst>
                                    </p:anim>
                                    <p:animEffect transition="in" filter="fade">
                                      <p:cBhvr>
                                        <p:cTn id="108" dur="1000"/>
                                        <p:tgtEl>
                                          <p:spTgt spid="4">
                                            <p:txEl>
                                              <p:pRg st="18" end="18"/>
                                            </p:txEl>
                                          </p:spTgt>
                                        </p:tgtEl>
                                      </p:cBhvr>
                                    </p:animEffect>
                                  </p:childTnLst>
                                </p:cTn>
                              </p:par>
                            </p:childTnLst>
                          </p:cTn>
                        </p:par>
                        <p:par>
                          <p:cTn id="109" fill="hold">
                            <p:stCondLst>
                              <p:cond delay="19050"/>
                            </p:stCondLst>
                            <p:childTnLst>
                              <p:par>
                                <p:cTn id="110" presetID="2" presetClass="entr" presetSubtype="4" fill="hold" grpId="1" nodeType="after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additive="base">
                                        <p:cTn id="112" dur="500" fill="hold"/>
                                        <p:tgtEl>
                                          <p:spTgt spid="12"/>
                                        </p:tgtEl>
                                        <p:attrNameLst>
                                          <p:attrName>ppt_x</p:attrName>
                                        </p:attrNameLst>
                                      </p:cBhvr>
                                      <p:tavLst>
                                        <p:tav tm="0">
                                          <p:val>
                                            <p:strVal val="#ppt_x"/>
                                          </p:val>
                                        </p:tav>
                                        <p:tav tm="100000">
                                          <p:val>
                                            <p:strVal val="#ppt_x"/>
                                          </p:val>
                                        </p:tav>
                                      </p:tavLst>
                                    </p:anim>
                                    <p:anim calcmode="lin" valueType="num">
                                      <p:cBhvr additive="base">
                                        <p:cTn id="113" dur="500" fill="hold"/>
                                        <p:tgtEl>
                                          <p:spTgt spid="12"/>
                                        </p:tgtEl>
                                        <p:attrNameLst>
                                          <p:attrName>ppt_y</p:attrName>
                                        </p:attrNameLst>
                                      </p:cBhvr>
                                      <p:tavLst>
                                        <p:tav tm="0">
                                          <p:val>
                                            <p:strVal val="1+#ppt_h/2"/>
                                          </p:val>
                                        </p:tav>
                                        <p:tav tm="100000">
                                          <p:val>
                                            <p:strVal val="#ppt_y"/>
                                          </p:val>
                                        </p:tav>
                                      </p:tavLst>
                                    </p:anim>
                                  </p:childTnLst>
                                </p:cTn>
                              </p:par>
                            </p:childTnLst>
                          </p:cTn>
                        </p:par>
                        <p:par>
                          <p:cTn id="114" fill="hold">
                            <p:stCondLst>
                              <p:cond delay="19550"/>
                            </p:stCondLst>
                            <p:childTnLst>
                              <p:par>
                                <p:cTn id="115" presetID="35" presetClass="emph" presetSubtype="0" fill="hold" grpId="0" nodeType="afterEffect">
                                  <p:stCondLst>
                                    <p:cond delay="0"/>
                                  </p:stCondLst>
                                  <p:childTnLst>
                                    <p:anim calcmode="discrete" valueType="str">
                                      <p:cBhvr>
                                        <p:cTn id="116"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117" fill="hold">
                            <p:stCondLst>
                              <p:cond delay="20550"/>
                            </p:stCondLst>
                            <p:childTnLst>
                              <p:par>
                                <p:cTn id="118" presetID="49" presetClass="entr" presetSubtype="0" decel="100000" fill="hold" nodeType="afterEffect">
                                  <p:stCondLst>
                                    <p:cond delay="0"/>
                                  </p:stCondLst>
                                  <p:childTnLst>
                                    <p:set>
                                      <p:cBhvr>
                                        <p:cTn id="119" dur="1" fill="hold">
                                          <p:stCondLst>
                                            <p:cond delay="0"/>
                                          </p:stCondLst>
                                        </p:cTn>
                                        <p:tgtEl>
                                          <p:spTgt spid="4">
                                            <p:txEl>
                                              <p:pRg st="21" end="21"/>
                                            </p:txEl>
                                          </p:spTgt>
                                        </p:tgtEl>
                                        <p:attrNameLst>
                                          <p:attrName>style.visibility</p:attrName>
                                        </p:attrNameLst>
                                      </p:cBhvr>
                                      <p:to>
                                        <p:strVal val="visible"/>
                                      </p:to>
                                    </p:set>
                                    <p:anim calcmode="lin" valueType="num">
                                      <p:cBhvr>
                                        <p:cTn id="120" dur="1000" fill="hold"/>
                                        <p:tgtEl>
                                          <p:spTgt spid="4">
                                            <p:txEl>
                                              <p:pRg st="21" end="21"/>
                                            </p:txEl>
                                          </p:spTgt>
                                        </p:tgtEl>
                                        <p:attrNameLst>
                                          <p:attrName>ppt_w</p:attrName>
                                        </p:attrNameLst>
                                      </p:cBhvr>
                                      <p:tavLst>
                                        <p:tav tm="0">
                                          <p:val>
                                            <p:fltVal val="0"/>
                                          </p:val>
                                        </p:tav>
                                        <p:tav tm="100000">
                                          <p:val>
                                            <p:strVal val="#ppt_w"/>
                                          </p:val>
                                        </p:tav>
                                      </p:tavLst>
                                    </p:anim>
                                    <p:anim calcmode="lin" valueType="num">
                                      <p:cBhvr>
                                        <p:cTn id="121" dur="1000" fill="hold"/>
                                        <p:tgtEl>
                                          <p:spTgt spid="4">
                                            <p:txEl>
                                              <p:pRg st="21" end="21"/>
                                            </p:txEl>
                                          </p:spTgt>
                                        </p:tgtEl>
                                        <p:attrNameLst>
                                          <p:attrName>ppt_h</p:attrName>
                                        </p:attrNameLst>
                                      </p:cBhvr>
                                      <p:tavLst>
                                        <p:tav tm="0">
                                          <p:val>
                                            <p:fltVal val="0"/>
                                          </p:val>
                                        </p:tav>
                                        <p:tav tm="100000">
                                          <p:val>
                                            <p:strVal val="#ppt_h"/>
                                          </p:val>
                                        </p:tav>
                                      </p:tavLst>
                                    </p:anim>
                                    <p:anim calcmode="lin" valueType="num">
                                      <p:cBhvr>
                                        <p:cTn id="122" dur="1000" fill="hold"/>
                                        <p:tgtEl>
                                          <p:spTgt spid="4">
                                            <p:txEl>
                                              <p:pRg st="21" end="21"/>
                                            </p:txEl>
                                          </p:spTgt>
                                        </p:tgtEl>
                                        <p:attrNameLst>
                                          <p:attrName>style.rotation</p:attrName>
                                        </p:attrNameLst>
                                      </p:cBhvr>
                                      <p:tavLst>
                                        <p:tav tm="0">
                                          <p:val>
                                            <p:fltVal val="360"/>
                                          </p:val>
                                        </p:tav>
                                        <p:tav tm="100000">
                                          <p:val>
                                            <p:fltVal val="0"/>
                                          </p:val>
                                        </p:tav>
                                      </p:tavLst>
                                    </p:anim>
                                    <p:animEffect transition="in" filter="fade">
                                      <p:cBhvr>
                                        <p:cTn id="123" dur="1000"/>
                                        <p:tgtEl>
                                          <p:spTgt spid="4">
                                            <p:txEl>
                                              <p:pRg st="21" end="21"/>
                                            </p:txEl>
                                          </p:spTgt>
                                        </p:tgtEl>
                                      </p:cBhvr>
                                    </p:animEffect>
                                  </p:childTnLst>
                                </p:cTn>
                              </p:par>
                            </p:childTnLst>
                          </p:cTn>
                        </p:par>
                        <p:par>
                          <p:cTn id="124" fill="hold">
                            <p:stCondLst>
                              <p:cond delay="21550"/>
                            </p:stCondLst>
                            <p:childTnLst>
                              <p:par>
                                <p:cTn id="125" presetID="54" presetClass="entr" presetSubtype="0" accel="100000" fill="hold" grpId="0" nodeType="after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p:cTn id="127" dur="2000" fill="hold"/>
                                        <p:tgtEl>
                                          <p:spTgt spid="5"/>
                                        </p:tgtEl>
                                        <p:attrNameLst>
                                          <p:attrName>ppt_w</p:attrName>
                                        </p:attrNameLst>
                                      </p:cBhvr>
                                      <p:tavLst>
                                        <p:tav tm="0">
                                          <p:val>
                                            <p:strVal val="#ppt_w*0.05"/>
                                          </p:val>
                                        </p:tav>
                                        <p:tav tm="100000">
                                          <p:val>
                                            <p:strVal val="#ppt_w"/>
                                          </p:val>
                                        </p:tav>
                                      </p:tavLst>
                                    </p:anim>
                                    <p:anim calcmode="lin" valueType="num">
                                      <p:cBhvr>
                                        <p:cTn id="128" dur="2000" fill="hold"/>
                                        <p:tgtEl>
                                          <p:spTgt spid="5"/>
                                        </p:tgtEl>
                                        <p:attrNameLst>
                                          <p:attrName>ppt_h</p:attrName>
                                        </p:attrNameLst>
                                      </p:cBhvr>
                                      <p:tavLst>
                                        <p:tav tm="0">
                                          <p:val>
                                            <p:strVal val="#ppt_h"/>
                                          </p:val>
                                        </p:tav>
                                        <p:tav tm="100000">
                                          <p:val>
                                            <p:strVal val="#ppt_h"/>
                                          </p:val>
                                        </p:tav>
                                      </p:tavLst>
                                    </p:anim>
                                    <p:anim calcmode="lin" valueType="num">
                                      <p:cBhvr>
                                        <p:cTn id="129" dur="2000" fill="hold"/>
                                        <p:tgtEl>
                                          <p:spTgt spid="5"/>
                                        </p:tgtEl>
                                        <p:attrNameLst>
                                          <p:attrName>ppt_x</p:attrName>
                                        </p:attrNameLst>
                                      </p:cBhvr>
                                      <p:tavLst>
                                        <p:tav tm="0">
                                          <p:val>
                                            <p:strVal val="#ppt_x-.2"/>
                                          </p:val>
                                        </p:tav>
                                        <p:tav tm="100000">
                                          <p:val>
                                            <p:strVal val="#ppt_x"/>
                                          </p:val>
                                        </p:tav>
                                      </p:tavLst>
                                    </p:anim>
                                    <p:anim calcmode="lin" valueType="num">
                                      <p:cBhvr>
                                        <p:cTn id="130" dur="2000" fill="hold"/>
                                        <p:tgtEl>
                                          <p:spTgt spid="5"/>
                                        </p:tgtEl>
                                        <p:attrNameLst>
                                          <p:attrName>ppt_y</p:attrName>
                                        </p:attrNameLst>
                                      </p:cBhvr>
                                      <p:tavLst>
                                        <p:tav tm="0">
                                          <p:val>
                                            <p:strVal val="#ppt_y"/>
                                          </p:val>
                                        </p:tav>
                                        <p:tav tm="100000">
                                          <p:val>
                                            <p:strVal val="#ppt_y"/>
                                          </p:val>
                                        </p:tav>
                                      </p:tavLst>
                                    </p:anim>
                                    <p:animEffect transition="in" filter="fade">
                                      <p:cBhvr>
                                        <p:cTn id="131" dur="2000"/>
                                        <p:tgtEl>
                                          <p:spTgt spid="5"/>
                                        </p:tgtEl>
                                      </p:cBhvr>
                                    </p:animEffect>
                                  </p:childTnLst>
                                </p:cTn>
                              </p:par>
                              <p:par>
                                <p:cTn id="132" presetID="54" presetClass="entr" presetSubtype="0" accel="100000" fill="hold"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2000" fill="hold"/>
                                        <p:tgtEl>
                                          <p:spTgt spid="15"/>
                                        </p:tgtEl>
                                        <p:attrNameLst>
                                          <p:attrName>ppt_w</p:attrName>
                                        </p:attrNameLst>
                                      </p:cBhvr>
                                      <p:tavLst>
                                        <p:tav tm="0">
                                          <p:val>
                                            <p:strVal val="#ppt_w*0.05"/>
                                          </p:val>
                                        </p:tav>
                                        <p:tav tm="100000">
                                          <p:val>
                                            <p:strVal val="#ppt_w"/>
                                          </p:val>
                                        </p:tav>
                                      </p:tavLst>
                                    </p:anim>
                                    <p:anim calcmode="lin" valueType="num">
                                      <p:cBhvr>
                                        <p:cTn id="135" dur="2000" fill="hold"/>
                                        <p:tgtEl>
                                          <p:spTgt spid="15"/>
                                        </p:tgtEl>
                                        <p:attrNameLst>
                                          <p:attrName>ppt_h</p:attrName>
                                        </p:attrNameLst>
                                      </p:cBhvr>
                                      <p:tavLst>
                                        <p:tav tm="0">
                                          <p:val>
                                            <p:strVal val="#ppt_h"/>
                                          </p:val>
                                        </p:tav>
                                        <p:tav tm="100000">
                                          <p:val>
                                            <p:strVal val="#ppt_h"/>
                                          </p:val>
                                        </p:tav>
                                      </p:tavLst>
                                    </p:anim>
                                    <p:anim calcmode="lin" valueType="num">
                                      <p:cBhvr>
                                        <p:cTn id="136" dur="2000" fill="hold"/>
                                        <p:tgtEl>
                                          <p:spTgt spid="15"/>
                                        </p:tgtEl>
                                        <p:attrNameLst>
                                          <p:attrName>ppt_x</p:attrName>
                                        </p:attrNameLst>
                                      </p:cBhvr>
                                      <p:tavLst>
                                        <p:tav tm="0">
                                          <p:val>
                                            <p:strVal val="#ppt_x-.2"/>
                                          </p:val>
                                        </p:tav>
                                        <p:tav tm="100000">
                                          <p:val>
                                            <p:strVal val="#ppt_x"/>
                                          </p:val>
                                        </p:tav>
                                      </p:tavLst>
                                    </p:anim>
                                    <p:anim calcmode="lin" valueType="num">
                                      <p:cBhvr>
                                        <p:cTn id="137" dur="2000" fill="hold"/>
                                        <p:tgtEl>
                                          <p:spTgt spid="15"/>
                                        </p:tgtEl>
                                        <p:attrNameLst>
                                          <p:attrName>ppt_y</p:attrName>
                                        </p:attrNameLst>
                                      </p:cBhvr>
                                      <p:tavLst>
                                        <p:tav tm="0">
                                          <p:val>
                                            <p:strVal val="#ppt_y"/>
                                          </p:val>
                                        </p:tav>
                                        <p:tav tm="100000">
                                          <p:val>
                                            <p:strVal val="#ppt_y"/>
                                          </p:val>
                                        </p:tav>
                                      </p:tavLst>
                                    </p:anim>
                                    <p:animEffect transition="in" filter="fade">
                                      <p:cBhvr>
                                        <p:cTn id="138" dur="2000"/>
                                        <p:tgtEl>
                                          <p:spTgt spid="15"/>
                                        </p:tgtEl>
                                      </p:cBhvr>
                                    </p:animEffect>
                                  </p:childTnLst>
                                </p:cTn>
                              </p:par>
                            </p:childTnLst>
                          </p:cTn>
                        </p:par>
                        <p:par>
                          <p:cTn id="139" fill="hold">
                            <p:stCondLst>
                              <p:cond delay="23550"/>
                            </p:stCondLst>
                            <p:childTnLst>
                              <p:par>
                                <p:cTn id="140" presetID="52" presetClass="entr" presetSubtype="0" fill="hold" grpId="0" nodeType="afterEffect">
                                  <p:stCondLst>
                                    <p:cond delay="0"/>
                                  </p:stCondLst>
                                  <p:childTnLst>
                                    <p:set>
                                      <p:cBhvr>
                                        <p:cTn id="141" dur="1" fill="hold">
                                          <p:stCondLst>
                                            <p:cond delay="0"/>
                                          </p:stCondLst>
                                        </p:cTn>
                                        <p:tgtEl>
                                          <p:spTgt spid="24"/>
                                        </p:tgtEl>
                                        <p:attrNameLst>
                                          <p:attrName>style.visibility</p:attrName>
                                        </p:attrNameLst>
                                      </p:cBhvr>
                                      <p:to>
                                        <p:strVal val="visible"/>
                                      </p:to>
                                    </p:set>
                                    <p:animScale>
                                      <p:cBhvr>
                                        <p:cTn id="142" dur="2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3" dur="2000" decel="50000" fill="hold">
                                          <p:stCondLst>
                                            <p:cond delay="0"/>
                                          </p:stCondLst>
                                        </p:cTn>
                                        <p:tgtEl>
                                          <p:spTgt spid="24"/>
                                        </p:tgtEl>
                                        <p:attrNameLst>
                                          <p:attrName>ppt_x</p:attrName>
                                          <p:attrName>ppt_y</p:attrName>
                                        </p:attrNameLst>
                                      </p:cBhvr>
                                    </p:animMotion>
                                    <p:animEffect transition="in" filter="fade">
                                      <p:cBhvr>
                                        <p:cTn id="144" dur="2000"/>
                                        <p:tgtEl>
                                          <p:spTgt spid="24"/>
                                        </p:tgtEl>
                                      </p:cBhvr>
                                    </p:animEffect>
                                  </p:childTnLst>
                                </p:cTn>
                              </p:par>
                            </p:childTnLst>
                          </p:cTn>
                        </p:par>
                        <p:par>
                          <p:cTn id="145" fill="hold">
                            <p:stCondLst>
                              <p:cond delay="25550"/>
                            </p:stCondLst>
                            <p:childTnLst>
                              <p:par>
                                <p:cTn id="146" presetID="54" presetClass="entr" presetSubtype="0" accel="100000" fill="hold" grpId="0" nodeType="afterEffect">
                                  <p:stCondLst>
                                    <p:cond delay="0"/>
                                  </p:stCondLst>
                                  <p:childTnLst>
                                    <p:set>
                                      <p:cBhvr>
                                        <p:cTn id="147" dur="1" fill="hold">
                                          <p:stCondLst>
                                            <p:cond delay="0"/>
                                          </p:stCondLst>
                                        </p:cTn>
                                        <p:tgtEl>
                                          <p:spTgt spid="13"/>
                                        </p:tgtEl>
                                        <p:attrNameLst>
                                          <p:attrName>style.visibility</p:attrName>
                                        </p:attrNameLst>
                                      </p:cBhvr>
                                      <p:to>
                                        <p:strVal val="visible"/>
                                      </p:to>
                                    </p:set>
                                    <p:anim calcmode="lin" valueType="num">
                                      <p:cBhvr>
                                        <p:cTn id="148" dur="1000" fill="hold"/>
                                        <p:tgtEl>
                                          <p:spTgt spid="13"/>
                                        </p:tgtEl>
                                        <p:attrNameLst>
                                          <p:attrName>ppt_w</p:attrName>
                                        </p:attrNameLst>
                                      </p:cBhvr>
                                      <p:tavLst>
                                        <p:tav tm="0">
                                          <p:val>
                                            <p:strVal val="#ppt_w*0.05"/>
                                          </p:val>
                                        </p:tav>
                                        <p:tav tm="100000">
                                          <p:val>
                                            <p:strVal val="#ppt_w"/>
                                          </p:val>
                                        </p:tav>
                                      </p:tavLst>
                                    </p:anim>
                                    <p:anim calcmode="lin" valueType="num">
                                      <p:cBhvr>
                                        <p:cTn id="149" dur="1000" fill="hold"/>
                                        <p:tgtEl>
                                          <p:spTgt spid="13"/>
                                        </p:tgtEl>
                                        <p:attrNameLst>
                                          <p:attrName>ppt_h</p:attrName>
                                        </p:attrNameLst>
                                      </p:cBhvr>
                                      <p:tavLst>
                                        <p:tav tm="0">
                                          <p:val>
                                            <p:strVal val="#ppt_h"/>
                                          </p:val>
                                        </p:tav>
                                        <p:tav tm="100000">
                                          <p:val>
                                            <p:strVal val="#ppt_h"/>
                                          </p:val>
                                        </p:tav>
                                      </p:tavLst>
                                    </p:anim>
                                    <p:anim calcmode="lin" valueType="num">
                                      <p:cBhvr>
                                        <p:cTn id="150" dur="1000" fill="hold"/>
                                        <p:tgtEl>
                                          <p:spTgt spid="13"/>
                                        </p:tgtEl>
                                        <p:attrNameLst>
                                          <p:attrName>ppt_x</p:attrName>
                                        </p:attrNameLst>
                                      </p:cBhvr>
                                      <p:tavLst>
                                        <p:tav tm="0">
                                          <p:val>
                                            <p:strVal val="#ppt_x-.2"/>
                                          </p:val>
                                        </p:tav>
                                        <p:tav tm="100000">
                                          <p:val>
                                            <p:strVal val="#ppt_x"/>
                                          </p:val>
                                        </p:tav>
                                      </p:tavLst>
                                    </p:anim>
                                    <p:anim calcmode="lin" valueType="num">
                                      <p:cBhvr>
                                        <p:cTn id="151" dur="1000" fill="hold"/>
                                        <p:tgtEl>
                                          <p:spTgt spid="13"/>
                                        </p:tgtEl>
                                        <p:attrNameLst>
                                          <p:attrName>ppt_y</p:attrName>
                                        </p:attrNameLst>
                                      </p:cBhvr>
                                      <p:tavLst>
                                        <p:tav tm="0">
                                          <p:val>
                                            <p:strVal val="#ppt_y"/>
                                          </p:val>
                                        </p:tav>
                                        <p:tav tm="100000">
                                          <p:val>
                                            <p:strVal val="#ppt_y"/>
                                          </p:val>
                                        </p:tav>
                                      </p:tavLst>
                                    </p:anim>
                                    <p:animEffect transition="in" filter="fade">
                                      <p:cBhvr>
                                        <p:cTn id="152" dur="1000"/>
                                        <p:tgtEl>
                                          <p:spTgt spid="13"/>
                                        </p:tgtEl>
                                      </p:cBhvr>
                                    </p:animEffect>
                                  </p:childTnLst>
                                </p:cTn>
                              </p:par>
                              <p:par>
                                <p:cTn id="153" presetID="54" presetClass="entr" presetSubtype="0" accel="100000" fill="hold" nodeType="with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p:cTn id="155" dur="1000" fill="hold"/>
                                        <p:tgtEl>
                                          <p:spTgt spid="16"/>
                                        </p:tgtEl>
                                        <p:attrNameLst>
                                          <p:attrName>ppt_w</p:attrName>
                                        </p:attrNameLst>
                                      </p:cBhvr>
                                      <p:tavLst>
                                        <p:tav tm="0">
                                          <p:val>
                                            <p:strVal val="#ppt_w*0.05"/>
                                          </p:val>
                                        </p:tav>
                                        <p:tav tm="100000">
                                          <p:val>
                                            <p:strVal val="#ppt_w"/>
                                          </p:val>
                                        </p:tav>
                                      </p:tavLst>
                                    </p:anim>
                                    <p:anim calcmode="lin" valueType="num">
                                      <p:cBhvr>
                                        <p:cTn id="156" dur="1000" fill="hold"/>
                                        <p:tgtEl>
                                          <p:spTgt spid="16"/>
                                        </p:tgtEl>
                                        <p:attrNameLst>
                                          <p:attrName>ppt_h</p:attrName>
                                        </p:attrNameLst>
                                      </p:cBhvr>
                                      <p:tavLst>
                                        <p:tav tm="0">
                                          <p:val>
                                            <p:strVal val="#ppt_h"/>
                                          </p:val>
                                        </p:tav>
                                        <p:tav tm="100000">
                                          <p:val>
                                            <p:strVal val="#ppt_h"/>
                                          </p:val>
                                        </p:tav>
                                      </p:tavLst>
                                    </p:anim>
                                    <p:anim calcmode="lin" valueType="num">
                                      <p:cBhvr>
                                        <p:cTn id="157" dur="1000" fill="hold"/>
                                        <p:tgtEl>
                                          <p:spTgt spid="16"/>
                                        </p:tgtEl>
                                        <p:attrNameLst>
                                          <p:attrName>ppt_x</p:attrName>
                                        </p:attrNameLst>
                                      </p:cBhvr>
                                      <p:tavLst>
                                        <p:tav tm="0">
                                          <p:val>
                                            <p:strVal val="#ppt_x-.2"/>
                                          </p:val>
                                        </p:tav>
                                        <p:tav tm="100000">
                                          <p:val>
                                            <p:strVal val="#ppt_x"/>
                                          </p:val>
                                        </p:tav>
                                      </p:tavLst>
                                    </p:anim>
                                    <p:anim calcmode="lin" valueType="num">
                                      <p:cBhvr>
                                        <p:cTn id="158" dur="1000" fill="hold"/>
                                        <p:tgtEl>
                                          <p:spTgt spid="16"/>
                                        </p:tgtEl>
                                        <p:attrNameLst>
                                          <p:attrName>ppt_y</p:attrName>
                                        </p:attrNameLst>
                                      </p:cBhvr>
                                      <p:tavLst>
                                        <p:tav tm="0">
                                          <p:val>
                                            <p:strVal val="#ppt_y"/>
                                          </p:val>
                                        </p:tav>
                                        <p:tav tm="100000">
                                          <p:val>
                                            <p:strVal val="#ppt_y"/>
                                          </p:val>
                                        </p:tav>
                                      </p:tavLst>
                                    </p:anim>
                                    <p:animEffect transition="in" filter="fade">
                                      <p:cBhvr>
                                        <p:cTn id="159" dur="1000"/>
                                        <p:tgtEl>
                                          <p:spTgt spid="16"/>
                                        </p:tgtEl>
                                      </p:cBhvr>
                                    </p:animEffect>
                                  </p:childTnLst>
                                </p:cTn>
                              </p:par>
                            </p:childTnLst>
                          </p:cTn>
                        </p:par>
                        <p:par>
                          <p:cTn id="160" fill="hold">
                            <p:stCondLst>
                              <p:cond delay="26550"/>
                            </p:stCondLst>
                            <p:childTnLst>
                              <p:par>
                                <p:cTn id="161" presetID="52" presetClass="entr" presetSubtype="0" fill="hold" grpId="0" nodeType="afterEffect">
                                  <p:stCondLst>
                                    <p:cond delay="0"/>
                                  </p:stCondLst>
                                  <p:childTnLst>
                                    <p:set>
                                      <p:cBhvr>
                                        <p:cTn id="162" dur="1" fill="hold">
                                          <p:stCondLst>
                                            <p:cond delay="0"/>
                                          </p:stCondLst>
                                        </p:cTn>
                                        <p:tgtEl>
                                          <p:spTgt spid="23"/>
                                        </p:tgtEl>
                                        <p:attrNameLst>
                                          <p:attrName>style.visibility</p:attrName>
                                        </p:attrNameLst>
                                      </p:cBhvr>
                                      <p:to>
                                        <p:strVal val="visible"/>
                                      </p:to>
                                    </p:set>
                                    <p:animScale>
                                      <p:cBhvr>
                                        <p:cTn id="163" dur="2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4" dur="2000" decel="50000" fill="hold">
                                          <p:stCondLst>
                                            <p:cond delay="0"/>
                                          </p:stCondLst>
                                        </p:cTn>
                                        <p:tgtEl>
                                          <p:spTgt spid="23"/>
                                        </p:tgtEl>
                                        <p:attrNameLst>
                                          <p:attrName>ppt_x</p:attrName>
                                          <p:attrName>ppt_y</p:attrName>
                                        </p:attrNameLst>
                                      </p:cBhvr>
                                    </p:animMotion>
                                    <p:animEffect transition="in" filter="fade">
                                      <p:cBhvr>
                                        <p:cTn id="165" dur="2000"/>
                                        <p:tgtEl>
                                          <p:spTgt spid="23"/>
                                        </p:tgtEl>
                                      </p:cBhvr>
                                    </p:animEffect>
                                  </p:childTnLst>
                                </p:cTn>
                              </p:par>
                            </p:childTnLst>
                          </p:cTn>
                        </p:par>
                        <p:par>
                          <p:cTn id="166" fill="hold">
                            <p:stCondLst>
                              <p:cond delay="28550"/>
                            </p:stCondLst>
                            <p:childTnLst>
                              <p:par>
                                <p:cTn id="167" presetID="54" presetClass="entr" presetSubtype="0" accel="100000" fill="hold" nodeType="afterEffect">
                                  <p:stCondLst>
                                    <p:cond delay="0"/>
                                  </p:stCondLst>
                                  <p:childTnLst>
                                    <p:set>
                                      <p:cBhvr>
                                        <p:cTn id="168" dur="1" fill="hold">
                                          <p:stCondLst>
                                            <p:cond delay="0"/>
                                          </p:stCondLst>
                                        </p:cTn>
                                        <p:tgtEl>
                                          <p:spTgt spid="17"/>
                                        </p:tgtEl>
                                        <p:attrNameLst>
                                          <p:attrName>style.visibility</p:attrName>
                                        </p:attrNameLst>
                                      </p:cBhvr>
                                      <p:to>
                                        <p:strVal val="visible"/>
                                      </p:to>
                                    </p:set>
                                    <p:anim calcmode="lin" valueType="num">
                                      <p:cBhvr>
                                        <p:cTn id="169" dur="1000" fill="hold"/>
                                        <p:tgtEl>
                                          <p:spTgt spid="17"/>
                                        </p:tgtEl>
                                        <p:attrNameLst>
                                          <p:attrName>ppt_w</p:attrName>
                                        </p:attrNameLst>
                                      </p:cBhvr>
                                      <p:tavLst>
                                        <p:tav tm="0">
                                          <p:val>
                                            <p:strVal val="#ppt_w*0.05"/>
                                          </p:val>
                                        </p:tav>
                                        <p:tav tm="100000">
                                          <p:val>
                                            <p:strVal val="#ppt_w"/>
                                          </p:val>
                                        </p:tav>
                                      </p:tavLst>
                                    </p:anim>
                                    <p:anim calcmode="lin" valueType="num">
                                      <p:cBhvr>
                                        <p:cTn id="170" dur="1000" fill="hold"/>
                                        <p:tgtEl>
                                          <p:spTgt spid="17"/>
                                        </p:tgtEl>
                                        <p:attrNameLst>
                                          <p:attrName>ppt_h</p:attrName>
                                        </p:attrNameLst>
                                      </p:cBhvr>
                                      <p:tavLst>
                                        <p:tav tm="0">
                                          <p:val>
                                            <p:strVal val="#ppt_h"/>
                                          </p:val>
                                        </p:tav>
                                        <p:tav tm="100000">
                                          <p:val>
                                            <p:strVal val="#ppt_h"/>
                                          </p:val>
                                        </p:tav>
                                      </p:tavLst>
                                    </p:anim>
                                    <p:anim calcmode="lin" valueType="num">
                                      <p:cBhvr>
                                        <p:cTn id="171" dur="1000" fill="hold"/>
                                        <p:tgtEl>
                                          <p:spTgt spid="17"/>
                                        </p:tgtEl>
                                        <p:attrNameLst>
                                          <p:attrName>ppt_x</p:attrName>
                                        </p:attrNameLst>
                                      </p:cBhvr>
                                      <p:tavLst>
                                        <p:tav tm="0">
                                          <p:val>
                                            <p:strVal val="#ppt_x-.2"/>
                                          </p:val>
                                        </p:tav>
                                        <p:tav tm="100000">
                                          <p:val>
                                            <p:strVal val="#ppt_x"/>
                                          </p:val>
                                        </p:tav>
                                      </p:tavLst>
                                    </p:anim>
                                    <p:anim calcmode="lin" valueType="num">
                                      <p:cBhvr>
                                        <p:cTn id="172" dur="1000" fill="hold"/>
                                        <p:tgtEl>
                                          <p:spTgt spid="17"/>
                                        </p:tgtEl>
                                        <p:attrNameLst>
                                          <p:attrName>ppt_y</p:attrName>
                                        </p:attrNameLst>
                                      </p:cBhvr>
                                      <p:tavLst>
                                        <p:tav tm="0">
                                          <p:val>
                                            <p:strVal val="#ppt_y"/>
                                          </p:val>
                                        </p:tav>
                                        <p:tav tm="100000">
                                          <p:val>
                                            <p:strVal val="#ppt_y"/>
                                          </p:val>
                                        </p:tav>
                                      </p:tavLst>
                                    </p:anim>
                                    <p:animEffect transition="in" filter="fade">
                                      <p:cBhvr>
                                        <p:cTn id="173" dur="1000"/>
                                        <p:tgtEl>
                                          <p:spTgt spid="17"/>
                                        </p:tgtEl>
                                      </p:cBhvr>
                                    </p:animEffect>
                                  </p:childTnLst>
                                </p:cTn>
                              </p:par>
                              <p:par>
                                <p:cTn id="174" presetID="54" presetClass="entr" presetSubtype="0" accel="100000" fill="hold" grpId="0" nodeType="withEffect">
                                  <p:stCondLst>
                                    <p:cond delay="0"/>
                                  </p:stCondLst>
                                  <p:childTnLst>
                                    <p:set>
                                      <p:cBhvr>
                                        <p:cTn id="175" dur="1" fill="hold">
                                          <p:stCondLst>
                                            <p:cond delay="0"/>
                                          </p:stCondLst>
                                        </p:cTn>
                                        <p:tgtEl>
                                          <p:spTgt spid="14"/>
                                        </p:tgtEl>
                                        <p:attrNameLst>
                                          <p:attrName>style.visibility</p:attrName>
                                        </p:attrNameLst>
                                      </p:cBhvr>
                                      <p:to>
                                        <p:strVal val="visible"/>
                                      </p:to>
                                    </p:set>
                                    <p:anim calcmode="lin" valueType="num">
                                      <p:cBhvr>
                                        <p:cTn id="176" dur="1000" fill="hold"/>
                                        <p:tgtEl>
                                          <p:spTgt spid="14"/>
                                        </p:tgtEl>
                                        <p:attrNameLst>
                                          <p:attrName>ppt_w</p:attrName>
                                        </p:attrNameLst>
                                      </p:cBhvr>
                                      <p:tavLst>
                                        <p:tav tm="0">
                                          <p:val>
                                            <p:strVal val="#ppt_w*0.05"/>
                                          </p:val>
                                        </p:tav>
                                        <p:tav tm="100000">
                                          <p:val>
                                            <p:strVal val="#ppt_w"/>
                                          </p:val>
                                        </p:tav>
                                      </p:tavLst>
                                    </p:anim>
                                    <p:anim calcmode="lin" valueType="num">
                                      <p:cBhvr>
                                        <p:cTn id="177" dur="1000" fill="hold"/>
                                        <p:tgtEl>
                                          <p:spTgt spid="14"/>
                                        </p:tgtEl>
                                        <p:attrNameLst>
                                          <p:attrName>ppt_h</p:attrName>
                                        </p:attrNameLst>
                                      </p:cBhvr>
                                      <p:tavLst>
                                        <p:tav tm="0">
                                          <p:val>
                                            <p:strVal val="#ppt_h"/>
                                          </p:val>
                                        </p:tav>
                                        <p:tav tm="100000">
                                          <p:val>
                                            <p:strVal val="#ppt_h"/>
                                          </p:val>
                                        </p:tav>
                                      </p:tavLst>
                                    </p:anim>
                                    <p:anim calcmode="lin" valueType="num">
                                      <p:cBhvr>
                                        <p:cTn id="178" dur="1000" fill="hold"/>
                                        <p:tgtEl>
                                          <p:spTgt spid="14"/>
                                        </p:tgtEl>
                                        <p:attrNameLst>
                                          <p:attrName>ppt_x</p:attrName>
                                        </p:attrNameLst>
                                      </p:cBhvr>
                                      <p:tavLst>
                                        <p:tav tm="0">
                                          <p:val>
                                            <p:strVal val="#ppt_x-.2"/>
                                          </p:val>
                                        </p:tav>
                                        <p:tav tm="100000">
                                          <p:val>
                                            <p:strVal val="#ppt_x"/>
                                          </p:val>
                                        </p:tav>
                                      </p:tavLst>
                                    </p:anim>
                                    <p:anim calcmode="lin" valueType="num">
                                      <p:cBhvr>
                                        <p:cTn id="179" dur="1000" fill="hold"/>
                                        <p:tgtEl>
                                          <p:spTgt spid="14"/>
                                        </p:tgtEl>
                                        <p:attrNameLst>
                                          <p:attrName>ppt_y</p:attrName>
                                        </p:attrNameLst>
                                      </p:cBhvr>
                                      <p:tavLst>
                                        <p:tav tm="0">
                                          <p:val>
                                            <p:strVal val="#ppt_y"/>
                                          </p:val>
                                        </p:tav>
                                        <p:tav tm="100000">
                                          <p:val>
                                            <p:strVal val="#ppt_y"/>
                                          </p:val>
                                        </p:tav>
                                      </p:tavLst>
                                    </p:anim>
                                    <p:animEffect transition="in" filter="fade">
                                      <p:cBhvr>
                                        <p:cTn id="180" dur="1000"/>
                                        <p:tgtEl>
                                          <p:spTgt spid="14"/>
                                        </p:tgtEl>
                                      </p:cBhvr>
                                    </p:animEffect>
                                  </p:childTnLst>
                                </p:cTn>
                              </p:par>
                            </p:childTnLst>
                          </p:cTn>
                        </p:par>
                        <p:par>
                          <p:cTn id="181" fill="hold">
                            <p:stCondLst>
                              <p:cond delay="29550"/>
                            </p:stCondLst>
                            <p:childTnLst>
                              <p:par>
                                <p:cTn id="182" presetID="2" presetClass="entr" presetSubtype="4" fill="hold" grpId="0" nodeType="afterEffect">
                                  <p:stCondLst>
                                    <p:cond delay="0"/>
                                  </p:stCondLst>
                                  <p:childTnLst>
                                    <p:set>
                                      <p:cBhvr>
                                        <p:cTn id="183" dur="1" fill="hold">
                                          <p:stCondLst>
                                            <p:cond delay="0"/>
                                          </p:stCondLst>
                                        </p:cTn>
                                        <p:tgtEl>
                                          <p:spTgt spid="22"/>
                                        </p:tgtEl>
                                        <p:attrNameLst>
                                          <p:attrName>style.visibility</p:attrName>
                                        </p:attrNameLst>
                                      </p:cBhvr>
                                      <p:to>
                                        <p:strVal val="visible"/>
                                      </p:to>
                                    </p:set>
                                    <p:anim calcmode="lin" valueType="num">
                                      <p:cBhvr additive="base">
                                        <p:cTn id="184" dur="1000" fill="hold"/>
                                        <p:tgtEl>
                                          <p:spTgt spid="22"/>
                                        </p:tgtEl>
                                        <p:attrNameLst>
                                          <p:attrName>ppt_x</p:attrName>
                                        </p:attrNameLst>
                                      </p:cBhvr>
                                      <p:tavLst>
                                        <p:tav tm="0">
                                          <p:val>
                                            <p:strVal val="#ppt_x"/>
                                          </p:val>
                                        </p:tav>
                                        <p:tav tm="100000">
                                          <p:val>
                                            <p:strVal val="#ppt_x"/>
                                          </p:val>
                                        </p:tav>
                                      </p:tavLst>
                                    </p:anim>
                                    <p:anim calcmode="lin" valueType="num">
                                      <p:cBhvr additive="base">
                                        <p:cTn id="185" dur="1000" fill="hold"/>
                                        <p:tgtEl>
                                          <p:spTgt spid="22"/>
                                        </p:tgtEl>
                                        <p:attrNameLst>
                                          <p:attrName>ppt_y</p:attrName>
                                        </p:attrNameLst>
                                      </p:cBhvr>
                                      <p:tavLst>
                                        <p:tav tm="0">
                                          <p:val>
                                            <p:strVal val="1+#ppt_h/2"/>
                                          </p:val>
                                        </p:tav>
                                        <p:tav tm="100000">
                                          <p:val>
                                            <p:strVal val="#ppt_y"/>
                                          </p:val>
                                        </p:tav>
                                      </p:tavLst>
                                    </p:anim>
                                  </p:childTnLst>
                                </p:cTn>
                              </p:par>
                            </p:childTnLst>
                          </p:cTn>
                        </p:par>
                        <p:par>
                          <p:cTn id="186" fill="hold">
                            <p:stCondLst>
                              <p:cond delay="30550"/>
                            </p:stCondLst>
                            <p:childTnLst>
                              <p:par>
                                <p:cTn id="187" presetID="19" presetClass="entr" presetSubtype="10" fill="hold" grpId="0" nodeType="afterEffect">
                                  <p:stCondLst>
                                    <p:cond delay="0"/>
                                  </p:stCondLst>
                                  <p:childTnLst>
                                    <p:set>
                                      <p:cBhvr>
                                        <p:cTn id="188" dur="1" fill="hold">
                                          <p:stCondLst>
                                            <p:cond delay="0"/>
                                          </p:stCondLst>
                                        </p:cTn>
                                        <p:tgtEl>
                                          <p:spTgt spid="20"/>
                                        </p:tgtEl>
                                        <p:attrNameLst>
                                          <p:attrName>style.visibility</p:attrName>
                                        </p:attrNameLst>
                                      </p:cBhvr>
                                      <p:to>
                                        <p:strVal val="visible"/>
                                      </p:to>
                                    </p:set>
                                    <p:anim calcmode="lin" valueType="num">
                                      <p:cBhvr>
                                        <p:cTn id="189" dur="5000" fill="hold"/>
                                        <p:tgtEl>
                                          <p:spTgt spid="20"/>
                                        </p:tgtEl>
                                        <p:attrNameLst>
                                          <p:attrName>ppt_w</p:attrName>
                                        </p:attrNameLst>
                                      </p:cBhvr>
                                      <p:tavLst>
                                        <p:tav tm="0" fmla="#ppt_w*sin(2.5*pi*$)">
                                          <p:val>
                                            <p:fltVal val="0"/>
                                          </p:val>
                                        </p:tav>
                                        <p:tav tm="100000">
                                          <p:val>
                                            <p:fltVal val="1"/>
                                          </p:val>
                                        </p:tav>
                                      </p:tavLst>
                                    </p:anim>
                                    <p:anim calcmode="lin" valueType="num">
                                      <p:cBhvr>
                                        <p:cTn id="190" dur="5000" fill="hold"/>
                                        <p:tgtEl>
                                          <p:spTgt spid="20"/>
                                        </p:tgtEl>
                                        <p:attrNameLst>
                                          <p:attrName>ppt_h</p:attrName>
                                        </p:attrNameLst>
                                      </p:cBhvr>
                                      <p:tavLst>
                                        <p:tav tm="0">
                                          <p:val>
                                            <p:strVal val="#ppt_h"/>
                                          </p:val>
                                        </p:tav>
                                        <p:tav tm="100000">
                                          <p:val>
                                            <p:strVal val="#ppt_h"/>
                                          </p:val>
                                        </p:tav>
                                      </p:tavLst>
                                    </p:anim>
                                  </p:childTnLst>
                                </p:cTn>
                              </p:par>
                            </p:childTnLst>
                          </p:cTn>
                        </p:par>
                        <p:par>
                          <p:cTn id="191" fill="hold">
                            <p:stCondLst>
                              <p:cond delay="35550"/>
                            </p:stCondLst>
                            <p:childTnLst>
                              <p:par>
                                <p:cTn id="192" presetID="35" presetClass="emph" presetSubtype="0" fill="hold" grpId="1" nodeType="afterEffect">
                                  <p:stCondLst>
                                    <p:cond delay="0"/>
                                  </p:stCondLst>
                                  <p:childTnLst>
                                    <p:anim calcmode="discrete" valueType="str">
                                      <p:cBhvr>
                                        <p:cTn id="193"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194" fill="hold">
                            <p:stCondLst>
                              <p:cond delay="36550"/>
                            </p:stCondLst>
                            <p:childTnLst>
                              <p:par>
                                <p:cTn id="195" presetID="35" presetClass="emph" presetSubtype="0" fill="hold" grpId="2" nodeType="afterEffect">
                                  <p:stCondLst>
                                    <p:cond delay="0"/>
                                  </p:stCondLst>
                                  <p:childTnLst>
                                    <p:anim calcmode="discrete" valueType="str">
                                      <p:cBhvr>
                                        <p:cTn id="196"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197" fill="hold">
                            <p:stCondLst>
                              <p:cond delay="37550"/>
                            </p:stCondLst>
                            <p:childTnLst>
                              <p:par>
                                <p:cTn id="198" presetID="41" presetClass="entr" presetSubtype="0" fill="hold" grpId="0" nodeType="afterEffect">
                                  <p:stCondLst>
                                    <p:cond delay="0"/>
                                  </p:stCondLst>
                                  <p:iterate type="lt">
                                    <p:tmPct val="10000"/>
                                  </p:iterate>
                                  <p:childTnLst>
                                    <p:set>
                                      <p:cBhvr>
                                        <p:cTn id="199" dur="1" fill="hold">
                                          <p:stCondLst>
                                            <p:cond delay="0"/>
                                          </p:stCondLst>
                                        </p:cTn>
                                        <p:tgtEl>
                                          <p:spTgt spid="21"/>
                                        </p:tgtEl>
                                        <p:attrNameLst>
                                          <p:attrName>style.visibility</p:attrName>
                                        </p:attrNameLst>
                                      </p:cBhvr>
                                      <p:to>
                                        <p:strVal val="visible"/>
                                      </p:to>
                                    </p:set>
                                    <p:anim calcmode="lin" valueType="num">
                                      <p:cBhvr>
                                        <p:cTn id="20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01" dur="500" fill="hold"/>
                                        <p:tgtEl>
                                          <p:spTgt spid="21"/>
                                        </p:tgtEl>
                                        <p:attrNameLst>
                                          <p:attrName>ppt_y</p:attrName>
                                        </p:attrNameLst>
                                      </p:cBhvr>
                                      <p:tavLst>
                                        <p:tav tm="0">
                                          <p:val>
                                            <p:strVal val="#ppt_y"/>
                                          </p:val>
                                        </p:tav>
                                        <p:tav tm="100000">
                                          <p:val>
                                            <p:strVal val="#ppt_y"/>
                                          </p:val>
                                        </p:tav>
                                      </p:tavLst>
                                    </p:anim>
                                    <p:anim calcmode="lin" valueType="num">
                                      <p:cBhvr>
                                        <p:cTn id="20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04"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20" grpId="0" animBg="1"/>
      <p:bldP spid="20" grpId="1" animBg="1"/>
      <p:bldP spid="20" grpId="2"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pPr algn="ctr"/>
            <a:r>
              <a:rPr lang="en-US" dirty="0" smtClean="0"/>
              <a:t>Vertical Loom</a:t>
            </a:r>
            <a:r>
              <a:rPr lang="en-US" b="1" dirty="0" smtClean="0"/>
              <a:t> </a:t>
            </a:r>
            <a:r>
              <a:rPr lang="en-US" dirty="0" smtClean="0"/>
              <a:t/>
            </a:r>
            <a:br>
              <a:rPr lang="en-US" dirty="0" smtClean="0"/>
            </a:br>
            <a:endParaRPr lang="en-US" dirty="0"/>
          </a:p>
        </p:txBody>
      </p:sp>
      <p:sp>
        <p:nvSpPr>
          <p:cNvPr id="5" name="Content Placeholder 4"/>
          <p:cNvSpPr>
            <a:spLocks noGrp="1"/>
          </p:cNvSpPr>
          <p:nvPr>
            <p:ph sz="quarter" idx="2"/>
          </p:nvPr>
        </p:nvSpPr>
        <p:spPr>
          <a:xfrm>
            <a:off x="457200" y="1828800"/>
            <a:ext cx="4040188" cy="5029200"/>
          </a:xfrm>
        </p:spPr>
        <p:txBody>
          <a:bodyPr>
            <a:normAutofit fontScale="55000" lnSpcReduction="20000"/>
          </a:bodyPr>
          <a:lstStyle/>
          <a:p>
            <a:pPr algn="just">
              <a:buNone/>
            </a:pPr>
            <a:r>
              <a:rPr lang="en-US" sz="2600" dirty="0" smtClean="0"/>
              <a:t>      </a:t>
            </a:r>
            <a:r>
              <a:rPr lang="en-US" sz="2900" dirty="0" smtClean="0">
                <a:latin typeface="Arial Black" pitchFamily="34" charset="0"/>
              </a:rPr>
              <a:t>This </a:t>
            </a:r>
            <a:r>
              <a:rPr lang="en-US" sz="2900" dirty="0" smtClean="0">
                <a:latin typeface="Arial Black" pitchFamily="34" charset="0"/>
              </a:rPr>
              <a:t>loom is invented on Ancient Greek at 1900 B.C. This is the most conventional  loom in weaving history. Before this there was weaving process but those process was not recorded &amp; all of them r done by hand process. In this loom warp threads r vertically arranged from a horizontally attached bar &amp; the </a:t>
            </a:r>
            <a:r>
              <a:rPr lang="en-US" sz="2900" dirty="0" err="1" smtClean="0">
                <a:latin typeface="Arial Black" pitchFamily="34" charset="0"/>
              </a:rPr>
              <a:t>shead</a:t>
            </a:r>
            <a:r>
              <a:rPr lang="en-US" sz="2900" dirty="0" smtClean="0">
                <a:latin typeface="Arial Black" pitchFamily="34" charset="0"/>
              </a:rPr>
              <a:t> is done by </a:t>
            </a:r>
            <a:r>
              <a:rPr lang="en-US" sz="2900" dirty="0" err="1" smtClean="0">
                <a:latin typeface="Arial Black" pitchFamily="34" charset="0"/>
              </a:rPr>
              <a:t>sheding</a:t>
            </a:r>
            <a:r>
              <a:rPr lang="en-US" sz="2900" dirty="0" smtClean="0">
                <a:latin typeface="Arial Black" pitchFamily="34" charset="0"/>
              </a:rPr>
              <a:t> rod &amp; shed is changed by </a:t>
            </a:r>
            <a:r>
              <a:rPr lang="en-US" sz="2900" dirty="0" err="1" smtClean="0">
                <a:latin typeface="Arial Black" pitchFamily="34" charset="0"/>
              </a:rPr>
              <a:t>heedle</a:t>
            </a:r>
            <a:r>
              <a:rPr lang="en-US" sz="2900" dirty="0" smtClean="0">
                <a:latin typeface="Arial Black" pitchFamily="34" charset="0"/>
              </a:rPr>
              <a:t> rod &amp; </a:t>
            </a:r>
            <a:r>
              <a:rPr lang="en-US" sz="2900" dirty="0" err="1" smtClean="0">
                <a:latin typeface="Arial Black" pitchFamily="34" charset="0"/>
              </a:rPr>
              <a:t>pickiking</a:t>
            </a:r>
            <a:r>
              <a:rPr lang="en-US" sz="2900" dirty="0" smtClean="0">
                <a:latin typeface="Arial Black" pitchFamily="34" charset="0"/>
              </a:rPr>
              <a:t> &amp; beat-up is done by manually by weft bobbin &amp; </a:t>
            </a:r>
            <a:r>
              <a:rPr lang="en-US" sz="2900" dirty="0" err="1" smtClean="0">
                <a:latin typeface="Arial Black" pitchFamily="34" charset="0"/>
              </a:rPr>
              <a:t>showrd</a:t>
            </a:r>
            <a:r>
              <a:rPr lang="en-US" sz="2900" dirty="0" smtClean="0">
                <a:latin typeface="Arial Black" pitchFamily="34" charset="0"/>
              </a:rPr>
              <a:t>. This the mechanism of Vertical </a:t>
            </a:r>
            <a:r>
              <a:rPr lang="en-US" sz="2900" dirty="0" err="1" smtClean="0">
                <a:latin typeface="Arial Black" pitchFamily="34" charset="0"/>
              </a:rPr>
              <a:t>loom.This</a:t>
            </a:r>
            <a:r>
              <a:rPr lang="en-US" sz="2900" dirty="0" smtClean="0">
                <a:latin typeface="Arial Black" pitchFamily="34" charset="0"/>
              </a:rPr>
              <a:t> style of loom is still used by the Navajo Indians, who picked up weaving from the Pueblo Indians far before the arrival of the Spaniards.</a:t>
            </a:r>
          </a:p>
          <a:p>
            <a:pPr algn="just"/>
            <a:endParaRPr lang="en-US" dirty="0">
              <a:latin typeface="Arial Black" pitchFamily="34" charset="0"/>
            </a:endParaRPr>
          </a:p>
        </p:txBody>
      </p:sp>
      <p:pic>
        <p:nvPicPr>
          <p:cNvPr id="4103" name="Picture 7"/>
          <p:cNvPicPr>
            <a:picLocks noGrp="1" noChangeAspect="1" noChangeArrowheads="1"/>
          </p:cNvPicPr>
          <p:nvPr>
            <p:ph sz="quarter" idx="4"/>
          </p:nvPr>
        </p:nvPicPr>
        <p:blipFill>
          <a:blip r:embed="rId3"/>
          <a:srcRect/>
          <a:stretch>
            <a:fillRect/>
          </a:stretch>
        </p:blipFill>
        <p:spPr bwMode="auto">
          <a:xfrm>
            <a:off x="5035020" y="1981200"/>
            <a:ext cx="3499380" cy="4191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additive="base">
                                        <p:cTn id="12" dur="3000" fill="hold"/>
                                        <p:tgtEl>
                                          <p:spTgt spid="4103"/>
                                        </p:tgtEl>
                                        <p:attrNameLst>
                                          <p:attrName>ppt_x</p:attrName>
                                        </p:attrNameLst>
                                      </p:cBhvr>
                                      <p:tavLst>
                                        <p:tav tm="0">
                                          <p:val>
                                            <p:strVal val="0-#ppt_w/2"/>
                                          </p:val>
                                        </p:tav>
                                        <p:tav tm="100000">
                                          <p:val>
                                            <p:strVal val="#ppt_x"/>
                                          </p:val>
                                        </p:tav>
                                      </p:tavLst>
                                    </p:anim>
                                    <p:anim calcmode="lin" valueType="num">
                                      <p:cBhvr additive="base">
                                        <p:cTn id="13" dur="30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dirty="0" smtClean="0"/>
              <a:t>Pit </a:t>
            </a:r>
            <a:r>
              <a:rPr lang="en-US" dirty="0" smtClean="0"/>
              <a:t>Loom</a:t>
            </a:r>
            <a:endParaRPr lang="en-US" dirty="0"/>
          </a:p>
        </p:txBody>
      </p:sp>
      <p:sp>
        <p:nvSpPr>
          <p:cNvPr id="5123" name="Rectangle 3"/>
          <p:cNvSpPr>
            <a:spLocks noGrp="1" noChangeArrowheads="1"/>
          </p:cNvSpPr>
          <p:nvPr>
            <p:ph type="body" sz="half" idx="4294967295"/>
          </p:nvPr>
        </p:nvSpPr>
        <p:spPr bwMode="auto">
          <a:xfrm>
            <a:off x="152400" y="1905000"/>
            <a:ext cx="426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Black" pitchFamily="34" charset="0"/>
              </a:rPr>
              <a:t>This loom is invented in 1766 B.C. in </a:t>
            </a:r>
            <a:r>
              <a:rPr kumimoji="0" lang="en-US" sz="1800" b="0" i="0" u="none" strike="noStrike" cap="none" normalizeH="0" baseline="0" dirty="0" err="1" smtClean="0">
                <a:ln>
                  <a:noFill/>
                </a:ln>
                <a:solidFill>
                  <a:schemeClr val="tx1"/>
                </a:solidFill>
                <a:effectLst/>
                <a:latin typeface="Arial Black" pitchFamily="34" charset="0"/>
              </a:rPr>
              <a:t>Egypt.The</a:t>
            </a:r>
            <a:r>
              <a:rPr kumimoji="0" lang="en-US" sz="1800" b="0" i="0" u="none" strike="noStrike" cap="none" normalizeH="0" baseline="0" dirty="0" smtClean="0">
                <a:ln>
                  <a:noFill/>
                </a:ln>
                <a:solidFill>
                  <a:schemeClr val="tx1"/>
                </a:solidFill>
                <a:effectLst/>
                <a:latin typeface="Arial Black" pitchFamily="34" charset="0"/>
              </a:rPr>
              <a:t> weaver sits with his or her legs in the pit where there are two pedals which open the warp threads allowing the weft shuttle to pass through </a:t>
            </a:r>
            <a:r>
              <a:rPr kumimoji="0" lang="en-US" sz="1800" b="0" i="0" u="none" strike="noStrike" cap="none" normalizeH="0" baseline="0" dirty="0" err="1" smtClean="0">
                <a:ln>
                  <a:noFill/>
                </a:ln>
                <a:solidFill>
                  <a:schemeClr val="tx1"/>
                </a:solidFill>
                <a:effectLst/>
                <a:latin typeface="Arial Black" pitchFamily="34" charset="0"/>
              </a:rPr>
              <a:t>freely.This</a:t>
            </a:r>
            <a:r>
              <a:rPr kumimoji="0" lang="en-US" sz="1800" b="0" i="0" u="none" strike="noStrike" cap="none" normalizeH="0" baseline="0" dirty="0" smtClean="0">
                <a:ln>
                  <a:noFill/>
                </a:ln>
                <a:solidFill>
                  <a:schemeClr val="tx1"/>
                </a:solidFill>
                <a:effectLst/>
                <a:latin typeface="Arial Black" pitchFamily="34" charset="0"/>
              </a:rPr>
              <a:t> type of loom leaves the weavers' hands free to pass the weft shuttle through from side to side and to compress the weaving as they   go. For this reason this type of loom also called throw shuttle loom.</a:t>
            </a:r>
            <a:endParaRPr kumimoji="0" lang="en-US" sz="2800" b="0" i="0" u="none" strike="noStrike" cap="none" normalizeH="0" baseline="0" dirty="0" smtClean="0">
              <a:ln>
                <a:noFill/>
              </a:ln>
              <a:solidFill>
                <a:schemeClr val="tx1"/>
              </a:solidFill>
              <a:effectLst/>
              <a:latin typeface="Arial Black" pitchFamily="34" charset="0"/>
            </a:endParaRPr>
          </a:p>
        </p:txBody>
      </p:sp>
      <p:graphicFrame>
        <p:nvGraphicFramePr>
          <p:cNvPr id="5130" name="Object 10"/>
          <p:cNvGraphicFramePr>
            <a:graphicFrameLocks noChangeAspect="1"/>
          </p:cNvGraphicFramePr>
          <p:nvPr/>
        </p:nvGraphicFramePr>
        <p:xfrm>
          <a:off x="4724400" y="2514600"/>
          <a:ext cx="3810000" cy="2554288"/>
        </p:xfrm>
        <a:graphic>
          <a:graphicData uri="http://schemas.openxmlformats.org/presentationml/2006/ole">
            <p:oleObj spid="_x0000_s18435" name="Picture" r:id="rId4" imgW="6225278" imgH="4281184" progId="StaticMetafile">
              <p:embed/>
            </p:oleObj>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ppt_x</p:attrName>
                                        </p:attrNameLst>
                                      </p:cBhvr>
                                      <p:tavLst>
                                        <p:tav tm="0">
                                          <p:val>
                                            <p:fltVal val="0.5"/>
                                          </p:val>
                                        </p:tav>
                                        <p:tav tm="100000">
                                          <p:val>
                                            <p:strVal val="#ppt_x"/>
                                          </p:val>
                                        </p:tav>
                                      </p:tavLst>
                                    </p:anim>
                                    <p:anim calcmode="lin" valueType="num">
                                      <p:cBhvr>
                                        <p:cTn id="10" dur="3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 presetClass="entr" presetSubtype="9" fill="hold" nodeType="afterEffect">
                                  <p:stCondLst>
                                    <p:cond delay="0"/>
                                  </p:stCondLst>
                                  <p:childTnLst>
                                    <p:set>
                                      <p:cBhvr>
                                        <p:cTn id="13" dur="1" fill="hold">
                                          <p:stCondLst>
                                            <p:cond delay="0"/>
                                          </p:stCondLst>
                                        </p:cTn>
                                        <p:tgtEl>
                                          <p:spTgt spid="5130"/>
                                        </p:tgtEl>
                                        <p:attrNameLst>
                                          <p:attrName>style.visibility</p:attrName>
                                        </p:attrNameLst>
                                      </p:cBhvr>
                                      <p:to>
                                        <p:strVal val="visible"/>
                                      </p:to>
                                    </p:set>
                                    <p:anim calcmode="lin" valueType="num">
                                      <p:cBhvr additive="base">
                                        <p:cTn id="14" dur="3000" fill="hold"/>
                                        <p:tgtEl>
                                          <p:spTgt spid="5130"/>
                                        </p:tgtEl>
                                        <p:attrNameLst>
                                          <p:attrName>ppt_x</p:attrName>
                                        </p:attrNameLst>
                                      </p:cBhvr>
                                      <p:tavLst>
                                        <p:tav tm="0">
                                          <p:val>
                                            <p:strVal val="0-#ppt_w/2"/>
                                          </p:val>
                                        </p:tav>
                                        <p:tav tm="100000">
                                          <p:val>
                                            <p:strVal val="#ppt_x"/>
                                          </p:val>
                                        </p:tav>
                                      </p:tavLst>
                                    </p:anim>
                                    <p:anim calcmode="lin" valueType="num">
                                      <p:cBhvr additive="base">
                                        <p:cTn id="15" dur="3000" fill="hold"/>
                                        <p:tgtEl>
                                          <p:spTgt spid="5130"/>
                                        </p:tgtEl>
                                        <p:attrNameLst>
                                          <p:attrName>ppt_y</p:attrName>
                                        </p:attrNameLst>
                                      </p:cBhvr>
                                      <p:tavLst>
                                        <p:tav tm="0">
                                          <p:val>
                                            <p:strVal val="0-#ppt_h/2"/>
                                          </p:val>
                                        </p:tav>
                                        <p:tav tm="100000">
                                          <p:val>
                                            <p:strVal val="#ppt_y"/>
                                          </p:val>
                                        </p:tav>
                                      </p:tavLst>
                                    </p:anim>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p:cTn id="19" dur="50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20" dur="50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21" dur="5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bwMode="auto">
          <a:xfrm>
            <a:off x="381000" y="2057400"/>
            <a:ext cx="4038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lang="en-US" sz="1800" dirty="0" smtClean="0">
                <a:latin typeface="Arial Black" pitchFamily="34" charset="0"/>
              </a:rPr>
              <a:t> </a:t>
            </a:r>
            <a:r>
              <a:rPr lang="en-US" sz="1800" dirty="0" smtClean="0">
                <a:latin typeface="Arial Black" pitchFamily="34" charset="0"/>
              </a:rPr>
              <a:t>    </a:t>
            </a:r>
            <a:r>
              <a:rPr kumimoji="0" lang="en-US" sz="1800" b="0" i="0" u="none" strike="noStrike" cap="none" normalizeH="0" baseline="0" dirty="0" smtClean="0">
                <a:ln>
                  <a:noFill/>
                </a:ln>
                <a:solidFill>
                  <a:schemeClr val="tx1"/>
                </a:solidFill>
                <a:effectLst/>
                <a:latin typeface="Arial Black" pitchFamily="34" charset="0"/>
              </a:rPr>
              <a:t>Frame loom is also invented with pit loom. In this loom all weaving process is done within a frame that’s why it called frame loom. At first all the process is done by manually but with the development of technology all things are developed. This kind of loom use to make short length of fabric now-a-days.</a:t>
            </a:r>
            <a:endParaRPr kumimoji="0" lang="en-US" sz="2800" b="0" i="0" u="none" strike="noStrike" cap="none" normalizeH="0" baseline="0" dirty="0" smtClean="0">
              <a:ln>
                <a:noFill/>
              </a:ln>
              <a:solidFill>
                <a:schemeClr val="tx1"/>
              </a:solidFill>
              <a:effectLst/>
              <a:latin typeface="Arial Black" pitchFamily="34" charset="0"/>
            </a:endParaRPr>
          </a:p>
        </p:txBody>
      </p:sp>
      <p:pic>
        <p:nvPicPr>
          <p:cNvPr id="6151" name="Picture 7"/>
          <p:cNvPicPr>
            <a:picLocks noChangeAspect="1" noChangeArrowheads="1"/>
          </p:cNvPicPr>
          <p:nvPr>
            <p:ph sz="half" idx="4294967295"/>
          </p:nvPr>
        </p:nvPicPr>
        <p:blipFill>
          <a:blip r:embed="rId3"/>
          <a:srcRect/>
          <a:stretch>
            <a:fillRect/>
          </a:stretch>
        </p:blipFill>
        <p:spPr bwMode="auto">
          <a:xfrm>
            <a:off x="5181600" y="2133600"/>
            <a:ext cx="3200400" cy="3429000"/>
          </a:xfrm>
          <a:prstGeom prst="rect">
            <a:avLst/>
          </a:prstGeom>
          <a:noFill/>
          <a:ln w="9525">
            <a:noFill/>
            <a:miter lim="800000"/>
            <a:headEnd/>
            <a:tailEnd/>
          </a:ln>
        </p:spPr>
      </p:pic>
      <p:sp>
        <p:nvSpPr>
          <p:cNvPr id="6" name="Title 1"/>
          <p:cNvSpPr>
            <a:spLocks noGrp="1"/>
          </p:cNvSpPr>
          <p:nvPr>
            <p:ph type="title"/>
          </p:nvPr>
        </p:nvSpPr>
        <p:spPr>
          <a:xfrm>
            <a:off x="457200" y="0"/>
            <a:ext cx="8229600" cy="1066800"/>
          </a:xfrm>
        </p:spPr>
        <p:txBody>
          <a:bodyPr>
            <a:normAutofit/>
          </a:bodyPr>
          <a:lstStyle/>
          <a:p>
            <a:pPr algn="ctr"/>
            <a:r>
              <a:rPr lang="en-US" dirty="0" smtClean="0"/>
              <a:t>Frame Loom</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p:cTn id="12" dur="5000" fill="hold"/>
                                        <p:tgtEl>
                                          <p:spTgt spid="6151"/>
                                        </p:tgtEl>
                                        <p:attrNameLst>
                                          <p:attrName>ppt_w</p:attrName>
                                        </p:attrNameLst>
                                      </p:cBhvr>
                                      <p:tavLst>
                                        <p:tav tm="0">
                                          <p:val>
                                            <p:fltVal val="0"/>
                                          </p:val>
                                        </p:tav>
                                        <p:tav tm="100000">
                                          <p:val>
                                            <p:strVal val="#ppt_w"/>
                                          </p:val>
                                        </p:tav>
                                      </p:tavLst>
                                    </p:anim>
                                    <p:anim calcmode="lin" valueType="num">
                                      <p:cBhvr>
                                        <p:cTn id="13" dur="5000" fill="hold"/>
                                        <p:tgtEl>
                                          <p:spTgt spid="6151"/>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19" presetClass="entr" presetSubtype="10" fill="hold" grpId="0" nodeType="after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p:cTn id="17" dur="5000" fill="hold"/>
                                        <p:tgtEl>
                                          <p:spTgt spid="6147">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614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bwMode="auto">
          <a:xfrm>
            <a:off x="152400" y="2362200"/>
            <a:ext cx="40386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kumimoji="0" lang="en-US" sz="1800" b="0" i="0" u="none" strike="noStrike" cap="none" normalizeH="0" baseline="0" dirty="0" smtClean="0">
                <a:ln>
                  <a:noFill/>
                </a:ln>
                <a:solidFill>
                  <a:schemeClr val="tx1"/>
                </a:solidFill>
                <a:effectLst/>
                <a:latin typeface="Arial Black" pitchFamily="34" charset="0"/>
              </a:rPr>
              <a:t>     Throw shuttle is that kind of shuttle which is passing between the shed by throwing with human from one side to another side. It was the most conventional or first types of shuttle used from the beginning of weaving.</a:t>
            </a:r>
            <a:endParaRPr kumimoji="0" lang="en-US" sz="2800" b="0" i="0" u="none" strike="noStrike" cap="none" normalizeH="0" baseline="0" dirty="0" smtClean="0">
              <a:ln>
                <a:noFill/>
              </a:ln>
              <a:solidFill>
                <a:schemeClr val="tx1"/>
              </a:solidFill>
              <a:effectLst/>
              <a:latin typeface="Arial Black" pitchFamily="34" charset="0"/>
            </a:endParaRPr>
          </a:p>
        </p:txBody>
      </p:sp>
      <p:pic>
        <p:nvPicPr>
          <p:cNvPr id="7176" name="Picture 8" descr="boatshuttles"/>
          <p:cNvPicPr>
            <a:picLocks noGrp="1" noChangeAspect="1" noChangeArrowheads="1"/>
          </p:cNvPicPr>
          <p:nvPr>
            <p:ph sz="half" idx="4294967295"/>
          </p:nvPr>
        </p:nvPicPr>
        <p:blipFill>
          <a:blip r:embed="rId3"/>
          <a:srcRect/>
          <a:stretch>
            <a:fillRect/>
          </a:stretch>
        </p:blipFill>
        <p:spPr bwMode="auto">
          <a:xfrm>
            <a:off x="4572000" y="2362200"/>
            <a:ext cx="4038600" cy="2751138"/>
          </a:xfrm>
          <a:prstGeom prst="rect">
            <a:avLst/>
          </a:prstGeom>
          <a:noFill/>
          <a:ln w="9525">
            <a:noFill/>
            <a:miter lim="800000"/>
            <a:headEnd/>
            <a:tailEnd/>
          </a:ln>
        </p:spPr>
      </p:pic>
      <p:sp>
        <p:nvSpPr>
          <p:cNvPr id="4" name="Title 1"/>
          <p:cNvSpPr>
            <a:spLocks noGrp="1"/>
          </p:cNvSpPr>
          <p:nvPr>
            <p:ph type="title"/>
          </p:nvPr>
        </p:nvSpPr>
        <p:spPr>
          <a:xfrm>
            <a:off x="457200" y="228600"/>
            <a:ext cx="8229600" cy="1066800"/>
          </a:xfrm>
        </p:spPr>
        <p:txBody>
          <a:bodyPr>
            <a:normAutofit/>
          </a:bodyPr>
          <a:lstStyle/>
          <a:p>
            <a:pPr algn="ctr"/>
            <a:r>
              <a:rPr lang="en-US" dirty="0" smtClean="0"/>
              <a:t>Throw Shuttle</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7176"/>
                                        </p:tgtEl>
                                        <p:attrNameLst>
                                          <p:attrName>style.visibility</p:attrName>
                                        </p:attrNameLst>
                                      </p:cBhvr>
                                      <p:to>
                                        <p:strVal val="visible"/>
                                      </p:to>
                                    </p:set>
                                    <p:anim by="(-#ppt_w*2)" calcmode="lin" valueType="num">
                                      <p:cBhvr rctx="PPT">
                                        <p:cTn id="13" dur="2500" autoRev="1" fill="hold">
                                          <p:stCondLst>
                                            <p:cond delay="0"/>
                                          </p:stCondLst>
                                        </p:cTn>
                                        <p:tgtEl>
                                          <p:spTgt spid="7176"/>
                                        </p:tgtEl>
                                        <p:attrNameLst>
                                          <p:attrName>ppt_w</p:attrName>
                                        </p:attrNameLst>
                                      </p:cBhvr>
                                    </p:anim>
                                    <p:anim by="(#ppt_w*0.50)" calcmode="lin" valueType="num">
                                      <p:cBhvr>
                                        <p:cTn id="14" dur="2500" decel="50000" autoRev="1" fill="hold">
                                          <p:stCondLst>
                                            <p:cond delay="0"/>
                                          </p:stCondLst>
                                        </p:cTn>
                                        <p:tgtEl>
                                          <p:spTgt spid="7176"/>
                                        </p:tgtEl>
                                        <p:attrNameLst>
                                          <p:attrName>ppt_x</p:attrName>
                                        </p:attrNameLst>
                                      </p:cBhvr>
                                    </p:anim>
                                    <p:anim from="(-#ppt_h/2)" to="(#ppt_y)" calcmode="lin" valueType="num">
                                      <p:cBhvr>
                                        <p:cTn id="15" dur="5000" fill="hold">
                                          <p:stCondLst>
                                            <p:cond delay="0"/>
                                          </p:stCondLst>
                                        </p:cTn>
                                        <p:tgtEl>
                                          <p:spTgt spid="7176"/>
                                        </p:tgtEl>
                                        <p:attrNameLst>
                                          <p:attrName>ppt_y</p:attrName>
                                        </p:attrNameLst>
                                      </p:cBhvr>
                                    </p:anim>
                                    <p:animRot by="21600000">
                                      <p:cBhvr>
                                        <p:cTn id="16" dur="5000" fill="hold">
                                          <p:stCondLst>
                                            <p:cond delay="0"/>
                                          </p:stCondLst>
                                        </p:cTn>
                                        <p:tgtEl>
                                          <p:spTgt spid="717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7171">
                                            <p:txEl>
                                              <p:pRg st="0" end="0"/>
                                            </p:txEl>
                                          </p:spTgt>
                                        </p:tgtEl>
                                        <p:attrNameLst>
                                          <p:attrName>style.visibility</p:attrName>
                                        </p:attrNameLst>
                                      </p:cBhvr>
                                      <p:to>
                                        <p:strVal val="visible"/>
                                      </p:to>
                                    </p:set>
                                    <p:anim from="(-#ppt_w/2)" to="(#ppt_x)" calcmode="lin" valueType="num">
                                      <p:cBhvr>
                                        <p:cTn id="21" dur="3000" fill="hold">
                                          <p:stCondLst>
                                            <p:cond delay="0"/>
                                          </p:stCondLst>
                                        </p:cTn>
                                        <p:tgtEl>
                                          <p:spTgt spid="7171">
                                            <p:txEl>
                                              <p:pRg st="0" end="0"/>
                                            </p:txEl>
                                          </p:spTgt>
                                        </p:tgtEl>
                                        <p:attrNameLst>
                                          <p:attrName>ppt_x</p:attrName>
                                        </p:attrNameLst>
                                      </p:cBhvr>
                                    </p:anim>
                                    <p:anim from="0" to="-1.0" calcmode="lin" valueType="num">
                                      <p:cBhvr>
                                        <p:cTn id="22" dur="1000" decel="50000" autoRev="1" fill="hold">
                                          <p:stCondLst>
                                            <p:cond delay="3000"/>
                                          </p:stCondLst>
                                        </p:cTn>
                                        <p:tgtEl>
                                          <p:spTgt spid="7171">
                                            <p:txEl>
                                              <p:pRg st="0" end="0"/>
                                            </p:txEl>
                                          </p:spTgt>
                                        </p:tgtEl>
                                        <p:attrNameLst>
                                          <p:attrName>xshear</p:attrName>
                                        </p:attrNameLst>
                                      </p:cBhvr>
                                    </p:anim>
                                    <p:animScale>
                                      <p:cBhvr>
                                        <p:cTn id="23" dur="1000" decel="100000" autoRev="1" fill="hold">
                                          <p:stCondLst>
                                            <p:cond delay="3000"/>
                                          </p:stCondLst>
                                        </p:cTn>
                                        <p:tgtEl>
                                          <p:spTgt spid="7171">
                                            <p:txEl>
                                              <p:pRg st="0" end="0"/>
                                            </p:txEl>
                                          </p:spTgt>
                                        </p:tgtEl>
                                      </p:cBhvr>
                                      <p:from x="100000" y="100000"/>
                                      <p:to x="80000" y="100000"/>
                                    </p:animScale>
                                    <p:anim by="(#ppt_h/3+#ppt_w*0.1)" calcmode="lin" valueType="num">
                                      <p:cBhvr additive="sum">
                                        <p:cTn id="24" dur="1000" decel="100000" autoRev="1" fill="hold">
                                          <p:stCondLst>
                                            <p:cond delay="3000"/>
                                          </p:stCondLst>
                                        </p:cTn>
                                        <p:tgtEl>
                                          <p:spTgt spid="717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body" sz="half" idx="4294967295"/>
          </p:nvPr>
        </p:nvSpPr>
        <p:spPr bwMode="auto">
          <a:xfrm>
            <a:off x="533400" y="2286000"/>
            <a:ext cx="4040188" cy="2722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None/>
              <a:tabLst/>
            </a:pPr>
            <a:r>
              <a:rPr lang="en-US" sz="1800" dirty="0" smtClean="0">
                <a:latin typeface="Arial" pitchFamily="34" charset="0"/>
              </a:rPr>
              <a:t> </a:t>
            </a:r>
            <a:r>
              <a:rPr lang="en-US" sz="1800" dirty="0" smtClean="0">
                <a:latin typeface="Arial" pitchFamily="34" charset="0"/>
              </a:rPr>
              <a:t>     </a:t>
            </a:r>
            <a:r>
              <a:rPr kumimoji="0" lang="en-US" sz="1800" b="0" i="0" u="none" strike="noStrike" cap="none" normalizeH="0" baseline="0" dirty="0" smtClean="0">
                <a:ln>
                  <a:noFill/>
                </a:ln>
                <a:solidFill>
                  <a:schemeClr val="tx1"/>
                </a:solidFill>
                <a:effectLst/>
                <a:latin typeface="Arial Black" pitchFamily="34" charset="0"/>
              </a:rPr>
              <a:t>The flying shuttle was invented by John Kay, an Englishman, in 1733 Kay invented a shuttle that was mechanically thrown. The weaver never touches the shuttle except to change the bobbin. This invention greatly sped up the weaving process and made it possible to weave much wider cloths.</a:t>
            </a:r>
            <a:endParaRPr kumimoji="0" lang="en-US" sz="2800" b="0" i="0" u="none" strike="noStrike" cap="none" normalizeH="0" baseline="0" dirty="0" smtClean="0">
              <a:ln>
                <a:noFill/>
              </a:ln>
              <a:solidFill>
                <a:schemeClr val="tx1"/>
              </a:solidFill>
              <a:effectLst/>
              <a:latin typeface="Arial Black" pitchFamily="34" charset="0"/>
            </a:endParaRPr>
          </a:p>
        </p:txBody>
      </p:sp>
      <p:pic>
        <p:nvPicPr>
          <p:cNvPr id="3" name="Picture 8" descr="images"/>
          <p:cNvPicPr>
            <a:picLocks noGrp="1" noChangeAspect="1" noChangeArrowheads="1"/>
          </p:cNvPicPr>
          <p:nvPr>
            <p:ph sz="half" idx="4294967295"/>
          </p:nvPr>
        </p:nvPicPr>
        <p:blipFill>
          <a:blip r:embed="rId3"/>
          <a:srcRect/>
          <a:stretch>
            <a:fillRect/>
          </a:stretch>
        </p:blipFill>
        <p:spPr bwMode="auto">
          <a:xfrm>
            <a:off x="5105400" y="2438400"/>
            <a:ext cx="3194050" cy="2176463"/>
          </a:xfrm>
          <a:prstGeom prst="rect">
            <a:avLst/>
          </a:prstGeom>
          <a:noFill/>
          <a:ln w="9525">
            <a:noFill/>
            <a:miter lim="800000"/>
            <a:headEnd/>
            <a:tailEnd/>
          </a:ln>
        </p:spPr>
      </p:pic>
      <p:sp>
        <p:nvSpPr>
          <p:cNvPr id="6" name="Title 1"/>
          <p:cNvSpPr>
            <a:spLocks noGrp="1"/>
          </p:cNvSpPr>
          <p:nvPr>
            <p:ph type="title"/>
          </p:nvPr>
        </p:nvSpPr>
        <p:spPr>
          <a:xfrm>
            <a:off x="457200" y="0"/>
            <a:ext cx="8229600" cy="1066800"/>
          </a:xfrm>
        </p:spPr>
        <p:txBody>
          <a:bodyPr>
            <a:normAutofit/>
          </a:bodyPr>
          <a:lstStyle/>
          <a:p>
            <a:pPr algn="ctr"/>
            <a:r>
              <a:rPr lang="en-US" dirty="0" smtClean="0"/>
              <a:t>Flying Shuttle</a:t>
            </a:r>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par>
                          <p:cTn id="12" fill="hold">
                            <p:stCondLst>
                              <p:cond delay="1000"/>
                            </p:stCondLst>
                            <p:childTnLst>
                              <p:par>
                                <p:cTn id="13" presetID="5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70" decel="100000"/>
                                        <p:tgtEl>
                                          <p:spTgt spid="3"/>
                                        </p:tgtEl>
                                      </p:cBhvr>
                                    </p:animEffect>
                                    <p:animScale>
                                      <p:cBhvr>
                                        <p:cTn id="16" dur="770" decel="100000"/>
                                        <p:tgtEl>
                                          <p:spTgt spid="3"/>
                                        </p:tgtEl>
                                      </p:cBhvr>
                                      <p:from x="10000" y="10000"/>
                                      <p:to x="200000" y="450000"/>
                                    </p:animScale>
                                    <p:animScale>
                                      <p:cBhvr>
                                        <p:cTn id="17" dur="1230" accel="100000" fill="hold">
                                          <p:stCondLst>
                                            <p:cond delay="770"/>
                                          </p:stCondLst>
                                        </p:cTn>
                                        <p:tgtEl>
                                          <p:spTgt spid="3"/>
                                        </p:tgtEl>
                                      </p:cBhvr>
                                      <p:from x="200000" y="450000"/>
                                      <p:to x="100000" y="100000"/>
                                    </p:animScale>
                                    <p:set>
                                      <p:cBhvr>
                                        <p:cTn id="18" dur="770" fill="hold"/>
                                        <p:tgtEl>
                                          <p:spTgt spid="3"/>
                                        </p:tgtEl>
                                        <p:attrNameLst>
                                          <p:attrName>ppt_x</p:attrName>
                                        </p:attrNameLst>
                                      </p:cBhvr>
                                      <p:to>
                                        <p:strVal val="(0.5)"/>
                                      </p:to>
                                    </p:set>
                                    <p:anim from="(0.5)" to="(#ppt_x)" calcmode="lin" valueType="num">
                                      <p:cBhvr>
                                        <p:cTn id="19" dur="1230" accel="100000" fill="hold">
                                          <p:stCondLst>
                                            <p:cond delay="770"/>
                                          </p:stCondLst>
                                        </p:cTn>
                                        <p:tgtEl>
                                          <p:spTgt spid="3"/>
                                        </p:tgtEl>
                                        <p:attrNameLst>
                                          <p:attrName>ppt_x</p:attrName>
                                        </p:attrNameLst>
                                      </p:cBhvr>
                                    </p:anim>
                                    <p:set>
                                      <p:cBhvr>
                                        <p:cTn id="20" dur="770" fill="hold"/>
                                        <p:tgtEl>
                                          <p:spTgt spid="3"/>
                                        </p:tgtEl>
                                        <p:attrNameLst>
                                          <p:attrName>ppt_y</p:attrName>
                                        </p:attrNameLst>
                                      </p:cBhvr>
                                      <p:to>
                                        <p:strVal val="(#ppt_y+0.4)"/>
                                      </p:to>
                                    </p:set>
                                    <p:anim from="(#ppt_y+0.4)" to="(#ppt_y)" calcmode="lin" valueType="num">
                                      <p:cBhvr>
                                        <p:cTn id="21" dur="1230" accel="100000" fill="hold">
                                          <p:stCondLst>
                                            <p:cond delay="770"/>
                                          </p:stCondLst>
                                        </p:cTn>
                                        <p:tgtEl>
                                          <p:spTgt spid="3"/>
                                        </p:tgtEl>
                                        <p:attrNameLst>
                                          <p:attrName>ppt_y</p:attrName>
                                        </p:attrNameLst>
                                      </p:cBhvr>
                                    </p:anim>
                                  </p:childTnLst>
                                </p:cTn>
                              </p:par>
                            </p:childTnLst>
                          </p:cTn>
                        </p:par>
                        <p:par>
                          <p:cTn id="22" fill="hold">
                            <p:stCondLst>
                              <p:cond delay="3000"/>
                            </p:stCondLst>
                            <p:childTnLst>
                              <p:par>
                                <p:cTn id="23" presetID="30" presetClass="entr" presetSubtype="0"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4000" decel="100000"/>
                                        <p:tgtEl>
                                          <p:spTgt spid="2">
                                            <p:txEl>
                                              <p:pRg st="0" end="0"/>
                                            </p:txEl>
                                          </p:spTgt>
                                        </p:tgtEl>
                                      </p:cBhvr>
                                    </p:animEffect>
                                    <p:anim calcmode="lin" valueType="num">
                                      <p:cBhvr>
                                        <p:cTn id="26" dur="40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27" dur="40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28" dur="40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29" dur="1000" accel="100000" fill="hold">
                                          <p:stCondLst>
                                            <p:cond delay="40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30" dur="1000" accel="100000" fill="hold">
                                          <p:stCondLst>
                                            <p:cond delay="40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199</TotalTime>
  <Words>1074</Words>
  <Application>Microsoft Office PowerPoint</Application>
  <PresentationFormat>On-screen Show (4:3)</PresentationFormat>
  <Paragraphs>74</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Foundry</vt:lpstr>
      <vt:lpstr>Picture (Metafile)</vt:lpstr>
      <vt:lpstr>Slide 1</vt:lpstr>
      <vt:lpstr>Introductory</vt:lpstr>
      <vt:lpstr>Slide 3</vt:lpstr>
      <vt:lpstr>Slide 4</vt:lpstr>
      <vt:lpstr>Vertical Loom  </vt:lpstr>
      <vt:lpstr>Pit Loom</vt:lpstr>
      <vt:lpstr>Frame Loom</vt:lpstr>
      <vt:lpstr>Throw Shuttle</vt:lpstr>
      <vt:lpstr>Flying Shuttle</vt:lpstr>
      <vt:lpstr>Chittaranjan Loom</vt:lpstr>
      <vt:lpstr>Hattersley Loom</vt:lpstr>
      <vt:lpstr>Hattersley Loom</vt:lpstr>
      <vt:lpstr>Ordinary Power Loom</vt:lpstr>
      <vt:lpstr>Automatic Power Loom</vt:lpstr>
      <vt:lpstr>Slide 15</vt:lpstr>
      <vt:lpstr>Modern Loom</vt:lpstr>
      <vt:lpstr>Modern Loom</vt:lpstr>
      <vt:lpstr>Jacquard Loom</vt:lpstr>
      <vt:lpstr>Conclution</vt:lpstr>
      <vt:lpstr>Thank You </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dc:title>
  <dc:creator>Sanjib</dc:creator>
  <cp:lastModifiedBy>Sanjib</cp:lastModifiedBy>
  <cp:revision>85</cp:revision>
  <dcterms:created xsi:type="dcterms:W3CDTF">2012-03-26T18:33:50Z</dcterms:created>
  <dcterms:modified xsi:type="dcterms:W3CDTF">2012-03-26T21:53:31Z</dcterms:modified>
</cp:coreProperties>
</file>